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aleway"/>
      <p:regular r:id="rId45"/>
      <p:bold r:id="rId46"/>
      <p:italic r:id="rId47"/>
      <p:boldItalic r:id="rId48"/>
    </p:embeddedFont>
    <p:embeddedFont>
      <p:font typeface="Lato"/>
      <p:regular r:id="rId49"/>
      <p:bold r:id="rId50"/>
      <p:italic r:id="rId51"/>
      <p:boldItalic r:id="rId52"/>
    </p:embeddedFont>
    <p:embeddedFont>
      <p:font typeface="Gill Sans"/>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D35B35B-00C1-4336-9DC4-183DD593385D}">
  <a:tblStyle styleId="{5D35B35B-00C1-4336-9DC4-183DD593385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aleway-bold.fntdata"/><Relationship Id="rId45"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boldItalic.fntdata"/><Relationship Id="rId47" Type="http://schemas.openxmlformats.org/officeDocument/2006/relationships/font" Target="fonts/Raleway-italic.fntdata"/><Relationship Id="rId49"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italic.fntdata"/><Relationship Id="rId50" Type="http://schemas.openxmlformats.org/officeDocument/2006/relationships/font" Target="fonts/Lato-bold.fntdata"/><Relationship Id="rId53" Type="http://schemas.openxmlformats.org/officeDocument/2006/relationships/font" Target="fonts/GillSans-regular.fntdata"/><Relationship Id="rId52"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GillSans-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8993bfe2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993bfe2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8993bfe22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993bfe22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8993bfe22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993bfe22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8993bfe22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993bfe22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993bfe227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993bfe22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8993bfe22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993bfe22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8993bfe22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993bfe22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ar" sz="1700">
                <a:solidFill>
                  <a:schemeClr val="dk1"/>
                </a:solidFill>
              </a:rPr>
              <a:t>2.1. Bottom-Up Pathway</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ar">
                <a:solidFill>
                  <a:schemeClr val="dk1"/>
                </a:solidFill>
              </a:rPr>
              <a:t>The bottom-up pathway is the feedforward computation of the backbone ConvNet. It is defined that one pyramid level is for each stage. The output of the last layer of each stage will be used as the reference set of feature maps for enriching the top-down pathway by lateral connection.</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ar" sz="1700">
                <a:solidFill>
                  <a:schemeClr val="dk1"/>
                </a:solidFill>
              </a:rPr>
              <a:t>2.2. Top-Down Pathway and Lateral Connection</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ar">
                <a:solidFill>
                  <a:schemeClr val="dk1"/>
                </a:solidFill>
              </a:rPr>
              <a:t>The higher resolution features is upsampled spatially coarser, but semantically stronger, feature maps from higher pyramid levels. More specifically, the spatial resolution is </a:t>
            </a:r>
            <a:r>
              <a:rPr b="1" lang="ar">
                <a:solidFill>
                  <a:schemeClr val="dk1"/>
                </a:solidFill>
              </a:rPr>
              <a:t>upsampled by a factor of 2 using the nearest neighbor for simplicity.</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ar">
                <a:solidFill>
                  <a:schemeClr val="dk1"/>
                </a:solidFill>
              </a:rPr>
              <a:t>Each lateral connection merges feature maps of the same spatial size from the bottom-up pathway and the top-down pathway.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ar">
                <a:solidFill>
                  <a:schemeClr val="dk1"/>
                </a:solidFill>
              </a:rPr>
              <a:t>Specifically, </a:t>
            </a:r>
            <a:r>
              <a:rPr b="1" lang="ar">
                <a:solidFill>
                  <a:schemeClr val="dk1"/>
                </a:solidFill>
              </a:rPr>
              <a:t>the feature maps from bottom-up pathway undergoes 1×1 convolutions to reduce the channel dimensions.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ar">
                <a:solidFill>
                  <a:schemeClr val="dk1"/>
                </a:solidFill>
              </a:rPr>
              <a:t>And </a:t>
            </a:r>
            <a:r>
              <a:rPr b="1" lang="ar">
                <a:solidFill>
                  <a:schemeClr val="dk1"/>
                </a:solidFill>
              </a:rPr>
              <a:t>the feature maps from the bottom-up pathway and the top-down pathway are merged by element-wise addition.</a:t>
            </a:r>
            <a:endParaRPr b="1">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ar" sz="1700">
                <a:solidFill>
                  <a:schemeClr val="dk1"/>
                </a:solidFill>
              </a:rPr>
              <a:t>2.3. Prediction</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ar">
                <a:solidFill>
                  <a:schemeClr val="dk1"/>
                </a:solidFill>
              </a:rPr>
              <a:t>Finally, </a:t>
            </a:r>
            <a:r>
              <a:rPr b="1" lang="ar">
                <a:solidFill>
                  <a:schemeClr val="dk1"/>
                </a:solidFill>
              </a:rPr>
              <a:t>a 3×3 convolution is appended on each merged map to generate the final feature map, which is to reduce the aliasing effect of upsampling. </a:t>
            </a:r>
            <a:r>
              <a:rPr lang="ar">
                <a:solidFill>
                  <a:schemeClr val="dk1"/>
                </a:solidFill>
              </a:rPr>
              <a:t>This final set of feature maps is called {P2, P3, P4, P5}, corresponding to {C2, C3, C4, C5} that are respectively of the same spatial sizes.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ar">
                <a:solidFill>
                  <a:schemeClr val="dk1"/>
                </a:solidFill>
              </a:rPr>
              <a:t>Because all levels of the pyramid use shared classifiers/regressors as in a traditional featurized image pyramid, the feature dimension at output </a:t>
            </a:r>
            <a:r>
              <a:rPr i="1" lang="ar">
                <a:solidFill>
                  <a:schemeClr val="dk1"/>
                </a:solidFill>
              </a:rPr>
              <a:t>d</a:t>
            </a:r>
            <a:r>
              <a:rPr lang="ar">
                <a:solidFill>
                  <a:schemeClr val="dk1"/>
                </a:solidFill>
              </a:rPr>
              <a:t> is fixed with </a:t>
            </a:r>
            <a:r>
              <a:rPr i="1" lang="ar">
                <a:solidFill>
                  <a:schemeClr val="dk1"/>
                </a:solidFill>
              </a:rPr>
              <a:t>d</a:t>
            </a:r>
            <a:r>
              <a:rPr lang="ar">
                <a:solidFill>
                  <a:schemeClr val="dk1"/>
                </a:solidFill>
              </a:rPr>
              <a:t> = 256. Thus, all extra convolutional layers have 256-channel outputs.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8993bfe22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993bfe22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sz="1400"/>
              <a:t>Gradient Magnitude and Largest eigenvalue -&gt; The LV cavity appears bright and the myocardium that surrounds it appears dark. So, we need to improve edges that surround the LV cavity.</a:t>
            </a:r>
            <a:br>
              <a:rPr lang="ar" sz="1400"/>
            </a:br>
            <a:br>
              <a:rPr lang="ar" sz="1400"/>
            </a:br>
            <a:r>
              <a:rPr lang="ar" sz="1400"/>
              <a:t>Median filter -&gt; The MRI provides high contrast between the blood and the myocardium, but there is gray inhomogeneites inside the LV cavity</a:t>
            </a:r>
            <a:endParaRPr sz="1400"/>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8993bfe227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993bfe227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993bfe227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993bfe227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8993bfe227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993bfe227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8993bfe22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8993bfe22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8993bfe227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993bfe227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8993bfe227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993bfe227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8993bfe227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993bfe227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8993bfe227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993bfe22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8993bfe227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8993bfe227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ar">
                <a:solidFill>
                  <a:schemeClr val="dk1"/>
                </a:solidFill>
              </a:rPr>
              <a:t>true positive (TP): The model classifies the example as positive, and the actual label also positive.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ar">
                <a:solidFill>
                  <a:schemeClr val="dk1"/>
                </a:solidFill>
              </a:rPr>
              <a:t>false positive (FP): The model classifies the example as positive, </a:t>
            </a:r>
            <a:r>
              <a:rPr b="1" lang="ar">
                <a:solidFill>
                  <a:schemeClr val="dk1"/>
                </a:solidFill>
              </a:rPr>
              <a:t>but</a:t>
            </a:r>
            <a:r>
              <a:rPr lang="ar">
                <a:solidFill>
                  <a:schemeClr val="dk1"/>
                </a:solidFill>
              </a:rPr>
              <a:t> the actual label is negative.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ar">
                <a:solidFill>
                  <a:schemeClr val="dk1"/>
                </a:solidFill>
              </a:rPr>
              <a:t>true negative (TN): The model classifies the example as negative, and the actual label is also negative.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ar">
                <a:solidFill>
                  <a:schemeClr val="dk1"/>
                </a:solidFill>
              </a:rPr>
              <a:t>false negative (FN): The m</a:t>
            </a:r>
            <a:r>
              <a:rPr lang="ar">
                <a:solidFill>
                  <a:schemeClr val="dk1"/>
                </a:solidFill>
              </a:rPr>
              <a:t>o</a:t>
            </a:r>
            <a:r>
              <a:rPr lang="ar">
                <a:solidFill>
                  <a:schemeClr val="dk1"/>
                </a:solidFill>
              </a:rPr>
              <a:t>del classifies the example as negative, </a:t>
            </a:r>
            <a:r>
              <a:rPr b="1" lang="ar">
                <a:solidFill>
                  <a:schemeClr val="dk1"/>
                </a:solidFill>
              </a:rPr>
              <a:t>but</a:t>
            </a:r>
            <a:r>
              <a:rPr lang="ar">
                <a:solidFill>
                  <a:schemeClr val="dk1"/>
                </a:solidFill>
              </a:rPr>
              <a:t> the label is actually positive</a:t>
            </a:r>
            <a:r>
              <a:rPr lang="ar">
                <a:solidFill>
                  <a:schemeClr val="dk1"/>
                </a:solidFill>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8993bfe227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993bfe227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8993bfe227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993bfe227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8993bfe227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993bfe227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8993bfe22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993bfe22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8993bfe22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993bfe22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8993bfe22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993bfe22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8993bfe227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993bfe227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8993bfe227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8993bfe227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8993bfe227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8993bfe227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8993bfe227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8993bfe227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8993bfe227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8993bfe227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8993bfe227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993bfe227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8993bfe227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8993bfe227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8993bfe227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8993bfe227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8993bfe22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8993bfe22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8993bfe227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993bfe227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8993bfe22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993bfe22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8993bfe22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993bfe22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8993bfe22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993bfe22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993bfe22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993bfe22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8993bfe22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993bfe22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a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6.jpg"/><Relationship Id="rId9"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1.png"/><Relationship Id="rId7" Type="http://schemas.openxmlformats.org/officeDocument/2006/relationships/image" Target="../media/image5.jp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hyperlink" Target="https://arxiv.org/pdf/1505.04597.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hyperlink" Target="https://arxiv.org/pdf/1707.03718.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hyperlink" Target="http://presentations.cocodataset.org/COCO17-Stuff-FAIR.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hyperlink" Target="https://arxiv.org/pdf/1612.01105.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hyperlink" Target="https://training.mdfarragher.com/courses/machine-learning-tensorflow/lectures/5144634" TargetMode="External"/><Relationship Id="rId5"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hyperlink" Target="https://www.researchgate.net/figure/Calculation-of-the-Dice-similarity-coefficient-The-deformed-contour-of-the-liver-from_fig4_328671987"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hyperlink" Target="http://medicalsegmentation.com/covid19/"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43.png"/><Relationship Id="rId5"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colab.research.google.com/drive/1FkkU2wApXPvI977olGR3kiFIhyr3jj31#scrollTo=FQGCiOBT5BCP" TargetMode="External"/><Relationship Id="rId4" Type="http://schemas.openxmlformats.org/officeDocument/2006/relationships/hyperlink" Target="https://colab.research.google.com/drive/12_KTRu3o2TckyjMSGTRt0hVJEXuOVw7g#scrollTo=NkMbeYuwSwD6" TargetMode="External"/><Relationship Id="rId5" Type="http://schemas.openxmlformats.org/officeDocument/2006/relationships/hyperlink" Target="https://colab.research.google.com/drive/1ZUR-cL6fWYv-D1ELxlpjAi4X9F7npIoE#scrollTo=Lr7OzGMzuDuZ" TargetMode="External"/><Relationship Id="rId6" Type="http://schemas.openxmlformats.org/officeDocument/2006/relationships/hyperlink" Target="https://colab.research.google.com/drive/1w7dQ2TaA-w-B2461sXbWpN1RQcNsUz3k#scrollTo=rlxGm79W7mA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arxiv.org/pdf/1505.04597.pdf" TargetMode="External"/><Relationship Id="rId4" Type="http://schemas.openxmlformats.org/officeDocument/2006/relationships/hyperlink" Target="https://arxiv.org/pdf/1707.03718.pdf" TargetMode="External"/><Relationship Id="rId10" Type="http://schemas.openxmlformats.org/officeDocument/2006/relationships/hyperlink" Target="https://github.com/EMIDEC-Challenge/Evaluation-metrics" TargetMode="External"/><Relationship Id="rId9" Type="http://schemas.openxmlformats.org/officeDocument/2006/relationships/hyperlink" Target="http://medicalsegmentation.com/covid19/" TargetMode="External"/><Relationship Id="rId5" Type="http://schemas.openxmlformats.org/officeDocument/2006/relationships/hyperlink" Target="https://arxiv.org/pdf/1612.01105.pdf" TargetMode="External"/><Relationship Id="rId6" Type="http://schemas.openxmlformats.org/officeDocument/2006/relationships/hyperlink" Target="http://presentations.cocodataset.org/COCO17-Stuff-FAIR.pdf" TargetMode="External"/><Relationship Id="rId7" Type="http://schemas.openxmlformats.org/officeDocument/2006/relationships/hyperlink" Target="https://segmentation-models.readthedocs.io/en/latest/index.html" TargetMode="External"/><Relationship Id="rId8" Type="http://schemas.openxmlformats.org/officeDocument/2006/relationships/hyperlink" Target="https://gitee.com/junma11/COVID-19-CT-Seg-Benchmark#2"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hyperlink" Target="https://covid19.who.int/?gclid=Cj0KCQjwiYL3BRDVARIsAF9E4Ge9aCQDmghQHgudMO3Ekl67iJas0KIwvqG3YeInip2tuXChmMgOjYsaAkTWEALw_wcB"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hyperlink" Target="https://news.feinberg.northwestern.edu/2019/05/artificial-intelligence-system-spots-lung-cancer-before-radiologist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hyperlink" Target="https://www.linkedin.com/groups/13845976/"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727950" y="1461150"/>
            <a:ext cx="7688100" cy="111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ar" sz="3000">
                <a:solidFill>
                  <a:srgbClr val="000000"/>
                </a:solidFill>
                <a:latin typeface="Times New Roman"/>
                <a:ea typeface="Times New Roman"/>
                <a:cs typeface="Times New Roman"/>
                <a:sym typeface="Times New Roman"/>
              </a:rPr>
              <a:t>Automatic Segmentation of</a:t>
            </a:r>
            <a:endParaRPr b="0" sz="3000">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r>
              <a:rPr lang="ar" sz="3000">
                <a:solidFill>
                  <a:srgbClr val="000000"/>
                </a:solidFill>
                <a:latin typeface="Times New Roman"/>
                <a:ea typeface="Times New Roman"/>
                <a:cs typeface="Times New Roman"/>
                <a:sym typeface="Times New Roman"/>
              </a:rPr>
              <a:t>COVID-19</a:t>
            </a:r>
            <a:r>
              <a:rPr b="0" lang="ar" sz="3000">
                <a:solidFill>
                  <a:srgbClr val="000000"/>
                </a:solidFill>
                <a:latin typeface="Times New Roman"/>
                <a:ea typeface="Times New Roman"/>
                <a:cs typeface="Times New Roman"/>
                <a:sym typeface="Times New Roman"/>
              </a:rPr>
              <a:t> from </a:t>
            </a:r>
            <a:r>
              <a:rPr lang="ar" sz="3000">
                <a:solidFill>
                  <a:srgbClr val="000000"/>
                </a:solidFill>
                <a:latin typeface="Times New Roman"/>
                <a:ea typeface="Times New Roman"/>
                <a:cs typeface="Times New Roman"/>
                <a:sym typeface="Times New Roman"/>
              </a:rPr>
              <a:t>CT images </a:t>
            </a:r>
            <a:endParaRPr b="0" sz="3000">
              <a:solidFill>
                <a:srgbClr val="000000"/>
              </a:solidFill>
              <a:latin typeface="Times New Roman"/>
              <a:ea typeface="Times New Roman"/>
              <a:cs typeface="Times New Roman"/>
              <a:sym typeface="Times New Roman"/>
            </a:endParaRPr>
          </a:p>
        </p:txBody>
      </p:sp>
      <p:sp>
        <p:nvSpPr>
          <p:cNvPr id="55" name="Google Shape;55;p13"/>
          <p:cNvSpPr txBox="1"/>
          <p:nvPr>
            <p:ph idx="1" type="subTitle"/>
          </p:nvPr>
        </p:nvSpPr>
        <p:spPr>
          <a:xfrm>
            <a:off x="1389063" y="4392225"/>
            <a:ext cx="61545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ar" sz="2400">
                <a:solidFill>
                  <a:srgbClr val="000000"/>
                </a:solidFill>
                <a:latin typeface="Calibri"/>
                <a:ea typeface="Calibri"/>
                <a:cs typeface="Calibri"/>
                <a:sym typeface="Calibri"/>
              </a:rPr>
              <a:t>Ali, Mahmoud Ahmed Mohamed</a:t>
            </a:r>
            <a:endParaRPr sz="2400">
              <a:solidFill>
                <a:srgbClr val="000000"/>
              </a:solidFill>
            </a:endParaRPr>
          </a:p>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0"/>
            <a:ext cx="2232550" cy="1002375"/>
          </a:xfrm>
          <a:prstGeom prst="rect">
            <a:avLst/>
          </a:prstGeom>
          <a:noFill/>
          <a:ln>
            <a:noFill/>
          </a:ln>
        </p:spPr>
      </p:pic>
      <p:pic>
        <p:nvPicPr>
          <p:cNvPr id="57" name="Google Shape;57;p13"/>
          <p:cNvPicPr preferRelativeResize="0"/>
          <p:nvPr/>
        </p:nvPicPr>
        <p:blipFill>
          <a:blip r:embed="rId4">
            <a:alphaModFix/>
          </a:blip>
          <a:stretch>
            <a:fillRect/>
          </a:stretch>
        </p:blipFill>
        <p:spPr>
          <a:xfrm>
            <a:off x="0" y="3564600"/>
            <a:ext cx="1409650" cy="1578900"/>
          </a:xfrm>
          <a:prstGeom prst="rect">
            <a:avLst/>
          </a:prstGeom>
          <a:noFill/>
          <a:ln>
            <a:noFill/>
          </a:ln>
        </p:spPr>
      </p:pic>
      <p:pic>
        <p:nvPicPr>
          <p:cNvPr id="58" name="Google Shape;58;p13"/>
          <p:cNvPicPr preferRelativeResize="0"/>
          <p:nvPr/>
        </p:nvPicPr>
        <p:blipFill>
          <a:blip r:embed="rId5">
            <a:alphaModFix/>
          </a:blip>
          <a:stretch>
            <a:fillRect/>
          </a:stretch>
        </p:blipFill>
        <p:spPr>
          <a:xfrm>
            <a:off x="7564250" y="3529550"/>
            <a:ext cx="1613950" cy="1613950"/>
          </a:xfrm>
          <a:prstGeom prst="rect">
            <a:avLst/>
          </a:prstGeom>
          <a:noFill/>
          <a:ln>
            <a:noFill/>
          </a:ln>
        </p:spPr>
      </p:pic>
      <p:sp>
        <p:nvSpPr>
          <p:cNvPr id="59" name="Google Shape;59;p13"/>
          <p:cNvSpPr txBox="1"/>
          <p:nvPr>
            <p:ph idx="1" type="subTitle"/>
          </p:nvPr>
        </p:nvSpPr>
        <p:spPr>
          <a:xfrm>
            <a:off x="1389050" y="3448325"/>
            <a:ext cx="6154500" cy="73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ar" sz="1800">
                <a:solidFill>
                  <a:srgbClr val="000000"/>
                </a:solidFill>
                <a:latin typeface="Calibri"/>
                <a:ea typeface="Calibri"/>
                <a:cs typeface="Calibri"/>
                <a:sym typeface="Calibri"/>
              </a:rPr>
              <a:t>Instructor:</a:t>
            </a:r>
            <a:r>
              <a:rPr lang="ar" sz="1800">
                <a:solidFill>
                  <a:srgbClr val="000000"/>
                </a:solidFill>
                <a:latin typeface="Calibri"/>
                <a:ea typeface="Calibri"/>
                <a:cs typeface="Calibri"/>
                <a:sym typeface="Calibri"/>
              </a:rPr>
              <a:t> Prof. Fabrice MERIAUDEAU </a:t>
            </a:r>
            <a:endParaRPr sz="1800">
              <a:solidFill>
                <a:srgbClr val="000000"/>
              </a:solidFill>
              <a:latin typeface="Calibri"/>
              <a:ea typeface="Calibri"/>
              <a:cs typeface="Calibri"/>
              <a:sym typeface="Calibri"/>
            </a:endParaRPr>
          </a:p>
          <a:p>
            <a:pPr indent="0" lvl="0" marL="0" rtl="0" algn="ctr">
              <a:spcBef>
                <a:spcPts val="0"/>
              </a:spcBef>
              <a:spcAft>
                <a:spcPts val="0"/>
              </a:spcAft>
              <a:buNone/>
            </a:pPr>
            <a:r>
              <a:rPr lang="ar" sz="1800">
                <a:solidFill>
                  <a:srgbClr val="000000"/>
                </a:solidFill>
                <a:latin typeface="Calibri"/>
                <a:ea typeface="Calibri"/>
                <a:cs typeface="Calibri"/>
                <a:sym typeface="Calibri"/>
              </a:rPr>
              <a:t>        Prof. Abdul QAYYUM</a:t>
            </a:r>
            <a:endParaRPr sz="1800">
              <a:solidFill>
                <a:srgbClr val="000000"/>
              </a:solidFill>
              <a:latin typeface="Calibri"/>
              <a:ea typeface="Calibri"/>
              <a:cs typeface="Calibri"/>
              <a:sym typeface="Calibri"/>
            </a:endParaRPr>
          </a:p>
          <a:p>
            <a:pPr indent="0" lvl="0" marL="0" rtl="0" algn="ctr">
              <a:spcBef>
                <a:spcPts val="0"/>
              </a:spcBef>
              <a:spcAft>
                <a:spcPts val="0"/>
              </a:spcAft>
              <a:buNone/>
            </a:pPr>
            <a:r>
              <a:t/>
            </a:r>
            <a:endParaRPr sz="1800">
              <a:solidFill>
                <a:srgbClr val="000000"/>
              </a:solidFill>
              <a:latin typeface="Calibri"/>
              <a:ea typeface="Calibri"/>
              <a:cs typeface="Calibri"/>
              <a:sym typeface="Calibri"/>
            </a:endParaRPr>
          </a:p>
          <a:p>
            <a:pPr indent="0" lvl="0" marL="0" rtl="0" algn="ctr">
              <a:spcBef>
                <a:spcPts val="0"/>
              </a:spcBef>
              <a:spcAft>
                <a:spcPts val="0"/>
              </a:spcAft>
              <a:buNone/>
            </a:pPr>
            <a:r>
              <a:t/>
            </a:r>
            <a:endParaRPr sz="1800">
              <a:solidFill>
                <a:srgbClr val="000000"/>
              </a:solidFill>
              <a:latin typeface="Calibri"/>
              <a:ea typeface="Calibri"/>
              <a:cs typeface="Calibri"/>
              <a:sym typeface="Calibri"/>
            </a:endParaRPr>
          </a:p>
          <a:p>
            <a:pPr indent="0" lvl="0" marL="0" rtl="0" algn="ctr">
              <a:spcBef>
                <a:spcPts val="0"/>
              </a:spcBef>
              <a:spcAft>
                <a:spcPts val="0"/>
              </a:spcAft>
              <a:buNone/>
            </a:pPr>
            <a:r>
              <a:t/>
            </a:r>
            <a:endParaRPr sz="2400">
              <a:solidFill>
                <a:srgbClr val="000000"/>
              </a:solidFill>
              <a:latin typeface="Calibri"/>
              <a:ea typeface="Calibri"/>
              <a:cs typeface="Calibri"/>
              <a:sym typeface="Calibri"/>
            </a:endParaRPr>
          </a:p>
          <a:p>
            <a:pPr indent="0" lvl="0" marL="0" rtl="0" algn="ctr">
              <a:spcBef>
                <a:spcPts val="0"/>
              </a:spcBef>
              <a:spcAft>
                <a:spcPts val="0"/>
              </a:spcAft>
              <a:buNone/>
            </a:pPr>
            <a:r>
              <a:t/>
            </a:r>
            <a:endParaRPr/>
          </a:p>
        </p:txBody>
      </p:sp>
      <p:pic>
        <p:nvPicPr>
          <p:cNvPr id="60" name="Google Shape;60;p13"/>
          <p:cNvPicPr preferRelativeResize="0"/>
          <p:nvPr/>
        </p:nvPicPr>
        <p:blipFill>
          <a:blip r:embed="rId6">
            <a:alphaModFix/>
          </a:blip>
          <a:stretch>
            <a:fillRect/>
          </a:stretch>
        </p:blipFill>
        <p:spPr>
          <a:xfrm>
            <a:off x="75975" y="3564600"/>
            <a:ext cx="1257700" cy="1162700"/>
          </a:xfrm>
          <a:prstGeom prst="rect">
            <a:avLst/>
          </a:prstGeom>
          <a:noFill/>
          <a:ln>
            <a:noFill/>
          </a:ln>
        </p:spPr>
      </p:pic>
      <p:sp>
        <p:nvSpPr>
          <p:cNvPr id="61" name="Google Shape;61;p13"/>
          <p:cNvSpPr/>
          <p:nvPr/>
        </p:nvSpPr>
        <p:spPr>
          <a:xfrm>
            <a:off x="0" y="0"/>
            <a:ext cx="2419350" cy="1162050"/>
          </a:xfrm>
          <a:prstGeom prst="rect">
            <a:avLst/>
          </a:prstGeom>
          <a:noFill/>
          <a:ln>
            <a:noFill/>
          </a:ln>
        </p:spPr>
      </p:sp>
      <p:sp>
        <p:nvSpPr>
          <p:cNvPr id="62" name="Google Shape;62;p13"/>
          <p:cNvSpPr/>
          <p:nvPr/>
        </p:nvSpPr>
        <p:spPr>
          <a:xfrm>
            <a:off x="7598959" y="3529550"/>
            <a:ext cx="1579241" cy="1613950"/>
          </a:xfrm>
          <a:prstGeom prst="rect">
            <a:avLst/>
          </a:prstGeom>
          <a:noFill/>
          <a:ln>
            <a:noFill/>
          </a:ln>
        </p:spPr>
      </p:sp>
      <p:pic>
        <p:nvPicPr>
          <p:cNvPr id="63" name="Google Shape;63;p13"/>
          <p:cNvPicPr preferRelativeResize="0"/>
          <p:nvPr/>
        </p:nvPicPr>
        <p:blipFill>
          <a:blip r:embed="rId7">
            <a:alphaModFix/>
          </a:blip>
          <a:stretch>
            <a:fillRect/>
          </a:stretch>
        </p:blipFill>
        <p:spPr>
          <a:xfrm>
            <a:off x="0" y="3306750"/>
            <a:ext cx="1409650" cy="1409650"/>
          </a:xfrm>
          <a:prstGeom prst="rect">
            <a:avLst/>
          </a:prstGeom>
          <a:noFill/>
          <a:ln>
            <a:noFill/>
          </a:ln>
        </p:spPr>
      </p:pic>
      <p:pic>
        <p:nvPicPr>
          <p:cNvPr id="64" name="Google Shape;64;p13"/>
          <p:cNvPicPr preferRelativeResize="0"/>
          <p:nvPr/>
        </p:nvPicPr>
        <p:blipFill>
          <a:blip r:embed="rId8">
            <a:alphaModFix/>
          </a:blip>
          <a:stretch>
            <a:fillRect/>
          </a:stretch>
        </p:blipFill>
        <p:spPr>
          <a:xfrm>
            <a:off x="0" y="0"/>
            <a:ext cx="2602328" cy="1162050"/>
          </a:xfrm>
          <a:prstGeom prst="rect">
            <a:avLst/>
          </a:prstGeom>
          <a:noFill/>
          <a:ln>
            <a:noFill/>
          </a:ln>
        </p:spPr>
      </p:pic>
      <p:pic>
        <p:nvPicPr>
          <p:cNvPr id="65" name="Google Shape;65;p13"/>
          <p:cNvPicPr preferRelativeResize="0"/>
          <p:nvPr/>
        </p:nvPicPr>
        <p:blipFill>
          <a:blip r:embed="rId9">
            <a:alphaModFix/>
          </a:blip>
          <a:stretch>
            <a:fillRect/>
          </a:stretch>
        </p:blipFill>
        <p:spPr>
          <a:xfrm>
            <a:off x="7332455" y="3306750"/>
            <a:ext cx="1852797" cy="1836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73775" y="292700"/>
            <a:ext cx="42606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Segmentation Methods</a:t>
            </a:r>
            <a:endParaRPr/>
          </a:p>
        </p:txBody>
      </p:sp>
      <p:sp>
        <p:nvSpPr>
          <p:cNvPr id="136" name="Google Shape;136;p22"/>
          <p:cNvSpPr txBox="1"/>
          <p:nvPr>
            <p:ph idx="1" type="body"/>
          </p:nvPr>
        </p:nvSpPr>
        <p:spPr>
          <a:xfrm>
            <a:off x="714825" y="1074000"/>
            <a:ext cx="7040400" cy="3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sz="1800">
                <a:solidFill>
                  <a:srgbClr val="000000"/>
                </a:solidFill>
                <a:latin typeface="Arial"/>
                <a:ea typeface="Arial"/>
                <a:cs typeface="Arial"/>
                <a:sym typeface="Arial"/>
              </a:rPr>
              <a:t>Let's focus on this method:</a:t>
            </a:r>
            <a:endParaRPr sz="1800">
              <a:solidFill>
                <a:srgbClr val="000000"/>
              </a:solidFill>
              <a:latin typeface="Arial"/>
              <a:ea typeface="Arial"/>
              <a:cs typeface="Arial"/>
              <a:sym typeface="Arial"/>
            </a:endParaRPr>
          </a:p>
          <a:p>
            <a:pPr indent="0" lvl="0" marL="0" rtl="0" algn="l">
              <a:spcBef>
                <a:spcPts val="1600"/>
              </a:spcBef>
              <a:spcAft>
                <a:spcPts val="1600"/>
              </a:spcAft>
              <a:buNone/>
            </a:pPr>
            <a:r>
              <a:t/>
            </a:r>
            <a:endParaRPr sz="1800">
              <a:solidFill>
                <a:schemeClr val="dk2"/>
              </a:solidFill>
              <a:latin typeface="Arial"/>
              <a:ea typeface="Arial"/>
              <a:cs typeface="Arial"/>
              <a:sym typeface="Arial"/>
            </a:endParaRPr>
          </a:p>
        </p:txBody>
      </p:sp>
      <p:sp>
        <p:nvSpPr>
          <p:cNvPr id="137" name="Google Shape;137;p22"/>
          <p:cNvSpPr/>
          <p:nvPr/>
        </p:nvSpPr>
        <p:spPr>
          <a:xfrm>
            <a:off x="4824300" y="2734150"/>
            <a:ext cx="3619500" cy="535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txBox="1"/>
          <p:nvPr/>
        </p:nvSpPr>
        <p:spPr>
          <a:xfrm>
            <a:off x="0" y="4781000"/>
            <a:ext cx="2457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9</a:t>
            </a:r>
            <a:endParaRPr b="1" sz="1800">
              <a:latin typeface="Lato"/>
              <a:ea typeface="Lato"/>
              <a:cs typeface="Lato"/>
              <a:sym typeface="Lato"/>
            </a:endParaRPr>
          </a:p>
        </p:txBody>
      </p:sp>
      <p:graphicFrame>
        <p:nvGraphicFramePr>
          <p:cNvPr id="139" name="Google Shape;139;p22"/>
          <p:cNvGraphicFramePr/>
          <p:nvPr/>
        </p:nvGraphicFramePr>
        <p:xfrm>
          <a:off x="1204800" y="1805700"/>
          <a:ext cx="3000000" cy="3000000"/>
        </p:xfrm>
        <a:graphic>
          <a:graphicData uri="http://schemas.openxmlformats.org/drawingml/2006/table">
            <a:tbl>
              <a:tblPr>
                <a:noFill/>
                <a:tableStyleId>{5D35B35B-00C1-4336-9DC4-183DD593385D}</a:tableStyleId>
              </a:tblPr>
              <a:tblGrid>
                <a:gridCol w="3619500"/>
                <a:gridCol w="3619500"/>
              </a:tblGrid>
              <a:tr h="381000">
                <a:tc>
                  <a:txBody>
                    <a:bodyPr/>
                    <a:lstStyle/>
                    <a:p>
                      <a:pPr indent="0" lvl="0" marL="0" rtl="0" algn="ctr">
                        <a:spcBef>
                          <a:spcPts val="0"/>
                        </a:spcBef>
                        <a:spcAft>
                          <a:spcPts val="0"/>
                        </a:spcAft>
                        <a:buNone/>
                      </a:pPr>
                      <a:r>
                        <a:rPr lang="ar" sz="1800"/>
                        <a:t>Techniques</a:t>
                      </a:r>
                      <a:endParaRPr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ar" sz="1800"/>
                        <a:t>Methods</a:t>
                      </a:r>
                      <a:endParaRPr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7B7B7"/>
                    </a:solidFill>
                  </a:tcPr>
                </a:tc>
              </a:tr>
              <a:tr h="381000">
                <a:tc>
                  <a:txBody>
                    <a:bodyPr/>
                    <a:lstStyle/>
                    <a:p>
                      <a:pPr indent="0" lvl="0" marL="0" rtl="0" algn="ctr">
                        <a:spcBef>
                          <a:spcPts val="0"/>
                        </a:spcBef>
                        <a:spcAft>
                          <a:spcPts val="0"/>
                        </a:spcAft>
                        <a:buNone/>
                      </a:pPr>
                      <a:r>
                        <a:rPr lang="ar" sz="1800"/>
                        <a:t>Image based methods</a:t>
                      </a:r>
                      <a:endParaRPr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ar" sz="1800"/>
                        <a:t>Thresholding , Region growing</a:t>
                      </a:r>
                      <a:endParaRPr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ar" sz="1800"/>
                        <a:t>Pixel Classification methods</a:t>
                      </a:r>
                      <a:endParaRPr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ar" sz="1800"/>
                        <a:t>Clustering, Classification</a:t>
                      </a:r>
                      <a:endParaRPr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ar" sz="1800"/>
                        <a:t>Deformable models</a:t>
                      </a:r>
                      <a:endParaRPr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ar" sz="1800"/>
                        <a:t>Active contour model </a:t>
                      </a:r>
                      <a:endParaRPr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ar" sz="1800"/>
                        <a:t>model based methods</a:t>
                      </a:r>
                      <a:endParaRPr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ar" sz="1800"/>
                        <a:t>Active shape model [ASM],</a:t>
                      </a:r>
                      <a:br>
                        <a:rPr lang="ar" sz="1800"/>
                      </a:br>
                      <a:r>
                        <a:rPr lang="ar" sz="1800"/>
                        <a:t>Active appearance model [AAM]</a:t>
                      </a:r>
                      <a:endParaRPr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Segmentation Models [Deep Learning]:</a:t>
            </a:r>
            <a:endParaRPr/>
          </a:p>
        </p:txBody>
      </p:sp>
      <p:sp>
        <p:nvSpPr>
          <p:cNvPr id="145" name="Google Shape;145;p23"/>
          <p:cNvSpPr txBox="1"/>
          <p:nvPr/>
        </p:nvSpPr>
        <p:spPr>
          <a:xfrm>
            <a:off x="0" y="4781000"/>
            <a:ext cx="5352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10</a:t>
            </a:r>
            <a:endParaRPr b="1" sz="1800">
              <a:latin typeface="Lato"/>
              <a:ea typeface="Lato"/>
              <a:cs typeface="Lato"/>
              <a:sym typeface="Lato"/>
            </a:endParaRPr>
          </a:p>
        </p:txBody>
      </p:sp>
      <p:sp>
        <p:nvSpPr>
          <p:cNvPr id="146" name="Google Shape;146;p23"/>
          <p:cNvSpPr/>
          <p:nvPr/>
        </p:nvSpPr>
        <p:spPr>
          <a:xfrm>
            <a:off x="2735550" y="1736563"/>
            <a:ext cx="3672900" cy="622500"/>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ar" sz="1800"/>
              <a:t>Pixel Classification methods</a:t>
            </a:r>
            <a:endParaRPr sz="1800">
              <a:solidFill>
                <a:schemeClr val="dk2"/>
              </a:solidFill>
            </a:endParaRPr>
          </a:p>
          <a:p>
            <a:pPr indent="0" lvl="0" marL="0" rtl="0" algn="l">
              <a:spcBef>
                <a:spcPts val="0"/>
              </a:spcBef>
              <a:spcAft>
                <a:spcPts val="0"/>
              </a:spcAft>
              <a:buNone/>
            </a:pPr>
            <a:r>
              <a:t/>
            </a:r>
            <a:endParaRPr/>
          </a:p>
        </p:txBody>
      </p:sp>
      <p:sp>
        <p:nvSpPr>
          <p:cNvPr id="147" name="Google Shape;147;p23"/>
          <p:cNvSpPr/>
          <p:nvPr/>
        </p:nvSpPr>
        <p:spPr>
          <a:xfrm>
            <a:off x="4005450" y="2801925"/>
            <a:ext cx="1067100" cy="622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ar"/>
              <a:t>DL</a:t>
            </a:r>
            <a:endParaRPr/>
          </a:p>
        </p:txBody>
      </p:sp>
      <p:sp>
        <p:nvSpPr>
          <p:cNvPr id="148" name="Google Shape;148;p23"/>
          <p:cNvSpPr/>
          <p:nvPr/>
        </p:nvSpPr>
        <p:spPr>
          <a:xfrm>
            <a:off x="3438675" y="3867275"/>
            <a:ext cx="1067100" cy="622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ar"/>
              <a:t>FPN</a:t>
            </a:r>
            <a:endParaRPr/>
          </a:p>
        </p:txBody>
      </p:sp>
      <p:sp>
        <p:nvSpPr>
          <p:cNvPr id="149" name="Google Shape;149;p23"/>
          <p:cNvSpPr/>
          <p:nvPr/>
        </p:nvSpPr>
        <p:spPr>
          <a:xfrm>
            <a:off x="2133875" y="3844000"/>
            <a:ext cx="1067100" cy="622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ar"/>
              <a:t>U-Net</a:t>
            </a:r>
            <a:endParaRPr/>
          </a:p>
        </p:txBody>
      </p:sp>
      <p:sp>
        <p:nvSpPr>
          <p:cNvPr id="150" name="Google Shape;150;p23"/>
          <p:cNvSpPr/>
          <p:nvPr/>
        </p:nvSpPr>
        <p:spPr>
          <a:xfrm rot="2375972">
            <a:off x="4152239" y="3439772"/>
            <a:ext cx="245679" cy="427482"/>
          </a:xfrm>
          <a:prstGeom prst="downArrow">
            <a:avLst>
              <a:gd fmla="val 50000" name="adj1"/>
              <a:gd fmla="val 50223"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p:nvPr/>
        </p:nvSpPr>
        <p:spPr>
          <a:xfrm rot="-2051692">
            <a:off x="4680078" y="3439758"/>
            <a:ext cx="245548" cy="427528"/>
          </a:xfrm>
          <a:prstGeom prst="downArrow">
            <a:avLst>
              <a:gd fmla="val 50000" name="adj1"/>
              <a:gd fmla="val 50223"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p:nvPr/>
        </p:nvSpPr>
        <p:spPr>
          <a:xfrm>
            <a:off x="4432125" y="2359075"/>
            <a:ext cx="245700" cy="427500"/>
          </a:xfrm>
          <a:prstGeom prst="downArrow">
            <a:avLst>
              <a:gd fmla="val 50000" name="adj1"/>
              <a:gd fmla="val 50000"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a:off x="4712800" y="3867275"/>
            <a:ext cx="1067100" cy="622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ar"/>
              <a:t>PSP-Net</a:t>
            </a:r>
            <a:endParaRPr/>
          </a:p>
        </p:txBody>
      </p:sp>
      <p:sp>
        <p:nvSpPr>
          <p:cNvPr id="154" name="Google Shape;154;p23"/>
          <p:cNvSpPr/>
          <p:nvPr/>
        </p:nvSpPr>
        <p:spPr>
          <a:xfrm>
            <a:off x="6110025" y="3844000"/>
            <a:ext cx="1067100" cy="622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ar"/>
              <a:t>Link-Net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4"/>
          <p:cNvSpPr txBox="1"/>
          <p:nvPr/>
        </p:nvSpPr>
        <p:spPr>
          <a:xfrm>
            <a:off x="0" y="4781000"/>
            <a:ext cx="2457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solidFill>
                  <a:srgbClr val="FFFFFF"/>
                </a:solidFill>
                <a:latin typeface="Lato"/>
                <a:ea typeface="Lato"/>
                <a:cs typeface="Lato"/>
                <a:sym typeface="Lato"/>
              </a:rPr>
              <a:t>1</a:t>
            </a:r>
            <a:endParaRPr b="1" sz="1800">
              <a:solidFill>
                <a:srgbClr val="FFFFFF"/>
              </a:solidFill>
              <a:latin typeface="Lato"/>
              <a:ea typeface="Lato"/>
              <a:cs typeface="Lato"/>
              <a:sym typeface="Lato"/>
            </a:endParaRPr>
          </a:p>
        </p:txBody>
      </p:sp>
      <p:sp>
        <p:nvSpPr>
          <p:cNvPr id="160" name="Google Shape;160;p24"/>
          <p:cNvSpPr txBox="1"/>
          <p:nvPr/>
        </p:nvSpPr>
        <p:spPr>
          <a:xfrm>
            <a:off x="0" y="4781000"/>
            <a:ext cx="5013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11</a:t>
            </a:r>
            <a:endParaRPr b="1" sz="1800">
              <a:latin typeface="Lato"/>
              <a:ea typeface="Lato"/>
              <a:cs typeface="Lato"/>
              <a:sym typeface="Lato"/>
            </a:endParaRPr>
          </a:p>
        </p:txBody>
      </p:sp>
      <p:sp>
        <p:nvSpPr>
          <p:cNvPr id="161" name="Google Shape;16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Deep learning method (U-net)</a:t>
            </a:r>
            <a:endParaRPr sz="1800">
              <a:latin typeface="Arial"/>
              <a:ea typeface="Arial"/>
              <a:cs typeface="Arial"/>
              <a:sym typeface="Arial"/>
            </a:endParaRPr>
          </a:p>
          <a:p>
            <a:pPr indent="0" lvl="0" marL="0" rtl="0" algn="l">
              <a:spcBef>
                <a:spcPts val="0"/>
              </a:spcBef>
              <a:spcAft>
                <a:spcPts val="0"/>
              </a:spcAft>
              <a:buNone/>
            </a:pPr>
            <a:r>
              <a:t/>
            </a:r>
            <a:endParaRPr/>
          </a:p>
        </p:txBody>
      </p:sp>
      <p:sp>
        <p:nvSpPr>
          <p:cNvPr id="162" name="Google Shape;162;p24"/>
          <p:cNvSpPr txBox="1"/>
          <p:nvPr/>
        </p:nvSpPr>
        <p:spPr>
          <a:xfrm>
            <a:off x="845850" y="1505025"/>
            <a:ext cx="7572300" cy="2594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ar" sz="1600"/>
              <a:t>It had been quite successful in biomedical segmentation tasks. U-net models are promising, as the authors were able to train their network with only 30 images by using aggressive image augmentation combined with pixel-wise reweighting. (Interested readers: here are reviews for CNN and conventional approaches.)</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ar" sz="1600"/>
              <a:t>The U-Net architecture is built upon the Fully Convolutional Network and modified in a way that it yields better segmentation in medical imaging. </a:t>
            </a:r>
            <a:endParaRPr sz="1600"/>
          </a:p>
          <a:p>
            <a:pPr indent="0" lvl="0" marL="0" rtl="0" algn="l">
              <a:lnSpc>
                <a:spcPct val="115000"/>
              </a:lnSpc>
              <a:spcBef>
                <a:spcPts val="1200"/>
              </a:spcBef>
              <a:spcAft>
                <a:spcPts val="0"/>
              </a:spcAft>
              <a:buNone/>
            </a:pPr>
            <a:r>
              <a:t/>
            </a:r>
            <a:endParaRPr sz="1600"/>
          </a:p>
          <a:p>
            <a:pPr indent="0" lvl="0" marL="0" rtl="0" algn="l">
              <a:spcBef>
                <a:spcPts val="1200"/>
              </a:spcBef>
              <a:spcAft>
                <a:spcPts val="0"/>
              </a:spcAft>
              <a:buNone/>
            </a:pPr>
            <a:r>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U-net (Cont.)</a:t>
            </a:r>
            <a:endParaRPr/>
          </a:p>
        </p:txBody>
      </p:sp>
      <p:sp>
        <p:nvSpPr>
          <p:cNvPr id="168" name="Google Shape;168;p25"/>
          <p:cNvSpPr txBox="1"/>
          <p:nvPr/>
        </p:nvSpPr>
        <p:spPr>
          <a:xfrm>
            <a:off x="0" y="4729550"/>
            <a:ext cx="4707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12</a:t>
            </a:r>
            <a:endParaRPr b="1" sz="1800">
              <a:latin typeface="Lato"/>
              <a:ea typeface="Lato"/>
              <a:cs typeface="Lato"/>
              <a:sym typeface="Lato"/>
            </a:endParaRPr>
          </a:p>
        </p:txBody>
      </p:sp>
      <p:sp>
        <p:nvSpPr>
          <p:cNvPr id="169" name="Google Shape;169;p25"/>
          <p:cNvSpPr txBox="1"/>
          <p:nvPr/>
        </p:nvSpPr>
        <p:spPr>
          <a:xfrm>
            <a:off x="235750" y="1487575"/>
            <a:ext cx="4210200" cy="304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100"/>
          </a:p>
          <a:p>
            <a:pPr indent="0" lvl="0" marL="0" rtl="0" algn="l">
              <a:lnSpc>
                <a:spcPct val="115000"/>
              </a:lnSpc>
              <a:spcBef>
                <a:spcPts val="1200"/>
              </a:spcBef>
              <a:spcAft>
                <a:spcPts val="1200"/>
              </a:spcAft>
              <a:buNone/>
            </a:pPr>
            <a:r>
              <a:rPr lang="ar" sz="1600"/>
              <a:t>U-Net architecture is separated in 3 parts: </a:t>
            </a:r>
            <a:br>
              <a:rPr lang="ar" sz="1600"/>
            </a:br>
            <a:r>
              <a:rPr lang="ar" sz="1600"/>
              <a:t>1 : The contracting/downsampling path </a:t>
            </a:r>
            <a:br>
              <a:rPr lang="ar" sz="1600"/>
            </a:br>
            <a:r>
              <a:rPr lang="ar" sz="1600"/>
              <a:t>2 : Bottleneck  </a:t>
            </a:r>
            <a:br>
              <a:rPr lang="ar" sz="1600"/>
            </a:br>
            <a:r>
              <a:rPr lang="ar" sz="1600"/>
              <a:t>3 : The expanding/upsampling path</a:t>
            </a:r>
            <a:endParaRPr sz="1600">
              <a:latin typeface="Lato"/>
              <a:ea typeface="Lato"/>
              <a:cs typeface="Lato"/>
              <a:sym typeface="Lato"/>
            </a:endParaRPr>
          </a:p>
        </p:txBody>
      </p:sp>
      <p:pic>
        <p:nvPicPr>
          <p:cNvPr id="170" name="Google Shape;170;p25"/>
          <p:cNvPicPr preferRelativeResize="0"/>
          <p:nvPr/>
        </p:nvPicPr>
        <p:blipFill>
          <a:blip r:embed="rId3">
            <a:alphaModFix/>
          </a:blip>
          <a:stretch>
            <a:fillRect/>
          </a:stretch>
        </p:blipFill>
        <p:spPr>
          <a:xfrm>
            <a:off x="4396071" y="875800"/>
            <a:ext cx="4747928" cy="3884675"/>
          </a:xfrm>
          <a:prstGeom prst="rect">
            <a:avLst/>
          </a:prstGeom>
          <a:noFill/>
          <a:ln>
            <a:noFill/>
          </a:ln>
        </p:spPr>
      </p:pic>
      <p:sp>
        <p:nvSpPr>
          <p:cNvPr id="171" name="Google Shape;171;p25"/>
          <p:cNvSpPr txBox="1"/>
          <p:nvPr/>
        </p:nvSpPr>
        <p:spPr>
          <a:xfrm>
            <a:off x="6110925" y="4842650"/>
            <a:ext cx="2007900" cy="2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ar" sz="800" u="sng">
                <a:solidFill>
                  <a:schemeClr val="hlink"/>
                </a:solidFill>
                <a:hlinkClick r:id="rId4"/>
              </a:rPr>
              <a:t>https://arxiv.org/pdf/1505.04597.pdf</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None/>
            </a:pPr>
            <a:r>
              <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Linknet</a:t>
            </a:r>
            <a:r>
              <a:rPr lang="ar"/>
              <a:t>: </a:t>
            </a:r>
            <a:endParaRPr b="0"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77" name="Google Shape;177;p26"/>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ar">
                <a:solidFill>
                  <a:srgbClr val="000000"/>
                </a:solidFill>
              </a:rPr>
              <a:t>Deep neural  network architecture  which allows  it to  learn without  any  significant  increase  in  number  of  parameters.</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ar">
                <a:solidFill>
                  <a:srgbClr val="000000"/>
                </a:solidFill>
              </a:rPr>
              <a:t>Efficient algorithm in real-time   application.</a:t>
            </a:r>
            <a:endParaRPr>
              <a:solidFill>
                <a:srgbClr val="000000"/>
              </a:solidFill>
            </a:endParaRPr>
          </a:p>
          <a:p>
            <a:pPr indent="0" lvl="0" marL="0" rtl="0" algn="l">
              <a:spcBef>
                <a:spcPts val="1600"/>
              </a:spcBef>
              <a:spcAft>
                <a:spcPts val="1600"/>
              </a:spcAft>
              <a:buNone/>
            </a:pPr>
            <a:r>
              <a:t/>
            </a:r>
            <a:endParaRPr sz="1800">
              <a:solidFill>
                <a:srgbClr val="000000"/>
              </a:solidFill>
              <a:latin typeface="Arial"/>
              <a:ea typeface="Arial"/>
              <a:cs typeface="Arial"/>
              <a:sym typeface="Arial"/>
            </a:endParaRPr>
          </a:p>
        </p:txBody>
      </p:sp>
      <p:sp>
        <p:nvSpPr>
          <p:cNvPr id="178" name="Google Shape;178;p26"/>
          <p:cNvSpPr txBox="1"/>
          <p:nvPr/>
        </p:nvSpPr>
        <p:spPr>
          <a:xfrm>
            <a:off x="0" y="4781000"/>
            <a:ext cx="5457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13</a:t>
            </a:r>
            <a:endParaRPr b="1" sz="1800">
              <a:latin typeface="Lato"/>
              <a:ea typeface="Lato"/>
              <a:cs typeface="Lato"/>
              <a:sym typeface="Lato"/>
            </a:endParaRPr>
          </a:p>
        </p:txBody>
      </p:sp>
      <p:pic>
        <p:nvPicPr>
          <p:cNvPr id="179" name="Google Shape;179;p26"/>
          <p:cNvPicPr preferRelativeResize="0"/>
          <p:nvPr/>
        </p:nvPicPr>
        <p:blipFill>
          <a:blip r:embed="rId3">
            <a:alphaModFix/>
          </a:blip>
          <a:stretch>
            <a:fillRect/>
          </a:stretch>
        </p:blipFill>
        <p:spPr>
          <a:xfrm>
            <a:off x="5793274" y="228275"/>
            <a:ext cx="3350725" cy="4552725"/>
          </a:xfrm>
          <a:prstGeom prst="rect">
            <a:avLst/>
          </a:prstGeom>
          <a:noFill/>
          <a:ln>
            <a:noFill/>
          </a:ln>
        </p:spPr>
      </p:pic>
      <p:sp>
        <p:nvSpPr>
          <p:cNvPr id="180" name="Google Shape;180;p26"/>
          <p:cNvSpPr txBox="1"/>
          <p:nvPr/>
        </p:nvSpPr>
        <p:spPr>
          <a:xfrm>
            <a:off x="6924000" y="4842500"/>
            <a:ext cx="1908300" cy="2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ar" sz="800" u="sng">
                <a:solidFill>
                  <a:schemeClr val="hlink"/>
                </a:solidFill>
                <a:hlinkClick r:id="rId4"/>
              </a:rPr>
              <a:t>https://arxiv.org/pdf/1707.03718.pdf</a:t>
            </a:r>
            <a:endParaRPr sz="800"/>
          </a:p>
          <a:p>
            <a:pPr indent="0" lvl="0" marL="0" rtl="0" algn="l">
              <a:spcBef>
                <a:spcPts val="0"/>
              </a:spcBef>
              <a:spcAft>
                <a:spcPts val="0"/>
              </a:spcAft>
              <a:buNone/>
            </a:pPr>
            <a:r>
              <a:t/>
            </a:r>
            <a:endParaRPr sz="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311700" y="150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Feature Pyramid Network(</a:t>
            </a:r>
            <a:r>
              <a:rPr lang="ar"/>
              <a:t>FPN)</a:t>
            </a:r>
            <a:endParaRPr>
              <a:latin typeface="Arial"/>
              <a:ea typeface="Arial"/>
              <a:cs typeface="Arial"/>
              <a:sym typeface="Arial"/>
            </a:endParaRPr>
          </a:p>
        </p:txBody>
      </p:sp>
      <p:sp>
        <p:nvSpPr>
          <p:cNvPr id="186" name="Google Shape;186;p27"/>
          <p:cNvSpPr txBox="1"/>
          <p:nvPr/>
        </p:nvSpPr>
        <p:spPr>
          <a:xfrm>
            <a:off x="0" y="4781000"/>
            <a:ext cx="2457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solidFill>
                  <a:srgbClr val="FFFFFF"/>
                </a:solidFill>
                <a:latin typeface="Lato"/>
                <a:ea typeface="Lato"/>
                <a:cs typeface="Lato"/>
                <a:sym typeface="Lato"/>
              </a:rPr>
              <a:t>1</a:t>
            </a:r>
            <a:endParaRPr b="1" sz="1800">
              <a:solidFill>
                <a:srgbClr val="FFFFFF"/>
              </a:solidFill>
              <a:latin typeface="Lato"/>
              <a:ea typeface="Lato"/>
              <a:cs typeface="Lato"/>
              <a:sym typeface="Lato"/>
            </a:endParaRPr>
          </a:p>
        </p:txBody>
      </p:sp>
      <p:sp>
        <p:nvSpPr>
          <p:cNvPr id="187" name="Google Shape;187;p27"/>
          <p:cNvSpPr txBox="1"/>
          <p:nvPr/>
        </p:nvSpPr>
        <p:spPr>
          <a:xfrm>
            <a:off x="0" y="4781000"/>
            <a:ext cx="5013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14</a:t>
            </a:r>
            <a:endParaRPr b="1" sz="1800">
              <a:latin typeface="Lato"/>
              <a:ea typeface="Lato"/>
              <a:cs typeface="Lato"/>
              <a:sym typeface="Lato"/>
            </a:endParaRPr>
          </a:p>
        </p:txBody>
      </p:sp>
      <p:pic>
        <p:nvPicPr>
          <p:cNvPr id="188" name="Google Shape;188;p27"/>
          <p:cNvPicPr preferRelativeResize="0"/>
          <p:nvPr/>
        </p:nvPicPr>
        <p:blipFill>
          <a:blip r:embed="rId3">
            <a:alphaModFix/>
          </a:blip>
          <a:stretch>
            <a:fillRect/>
          </a:stretch>
        </p:blipFill>
        <p:spPr>
          <a:xfrm>
            <a:off x="3852150" y="783025"/>
            <a:ext cx="5291849" cy="3699575"/>
          </a:xfrm>
          <a:prstGeom prst="rect">
            <a:avLst/>
          </a:prstGeom>
          <a:noFill/>
          <a:ln>
            <a:noFill/>
          </a:ln>
        </p:spPr>
      </p:pic>
      <p:sp>
        <p:nvSpPr>
          <p:cNvPr id="189" name="Google Shape;189;p27"/>
          <p:cNvSpPr txBox="1"/>
          <p:nvPr/>
        </p:nvSpPr>
        <p:spPr>
          <a:xfrm>
            <a:off x="6094200" y="4856150"/>
            <a:ext cx="2947800" cy="2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ar" sz="800" u="sng">
                <a:solidFill>
                  <a:schemeClr val="hlink"/>
                </a:solidFill>
                <a:hlinkClick r:id="rId4"/>
              </a:rPr>
              <a:t>http://presentations.cocodataset.org/COCO17-Stuff-FAIR.pdf</a:t>
            </a:r>
            <a:endParaRPr sz="800"/>
          </a:p>
          <a:p>
            <a:pPr indent="0" lvl="0" marL="0" rtl="0" algn="l">
              <a:spcBef>
                <a:spcPts val="0"/>
              </a:spcBef>
              <a:spcAft>
                <a:spcPts val="0"/>
              </a:spcAft>
              <a:buNone/>
            </a:pPr>
            <a:r>
              <a:t/>
            </a:r>
            <a:endParaRPr sz="800"/>
          </a:p>
        </p:txBody>
      </p:sp>
      <p:sp>
        <p:nvSpPr>
          <p:cNvPr id="190" name="Google Shape;190;p27"/>
          <p:cNvSpPr txBox="1"/>
          <p:nvPr/>
        </p:nvSpPr>
        <p:spPr>
          <a:xfrm>
            <a:off x="172400" y="1027275"/>
            <a:ext cx="3679800" cy="364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ar"/>
              <a:t>F</a:t>
            </a:r>
            <a:r>
              <a:rPr lang="ar"/>
              <a:t>eature pyramids inside the convolutional neural network (CNN).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ar"/>
              <a:t>I</a:t>
            </a:r>
            <a:r>
              <a:rPr lang="ar" sz="1600"/>
              <a:t>t combines low-resolution, semantically strong features with high-resolution, semantically weak features via a top-down pathway and lateral connections.</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ar" sz="1600"/>
              <a:t>F</a:t>
            </a:r>
            <a:r>
              <a:rPr lang="ar" sz="1600"/>
              <a:t>eature pyramid has rich semantics at all levels and is built quickly from a single input image scale, thereby without sacrificing representational power, speed, or memory.</a:t>
            </a:r>
            <a:endParaRPr sz="1600"/>
          </a:p>
          <a:p>
            <a:pPr indent="0" lvl="0" marL="45720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Pyramid Scene Parsing Network(PNPnet)</a:t>
            </a:r>
            <a:endParaRPr sz="1800">
              <a:latin typeface="Arial"/>
              <a:ea typeface="Arial"/>
              <a:cs typeface="Arial"/>
              <a:sym typeface="Arial"/>
            </a:endParaRPr>
          </a:p>
        </p:txBody>
      </p:sp>
      <p:sp>
        <p:nvSpPr>
          <p:cNvPr id="196" name="Google Shape;196;p28"/>
          <p:cNvSpPr txBox="1"/>
          <p:nvPr/>
        </p:nvSpPr>
        <p:spPr>
          <a:xfrm>
            <a:off x="0" y="4781000"/>
            <a:ext cx="2457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solidFill>
                  <a:srgbClr val="FFFFFF"/>
                </a:solidFill>
                <a:latin typeface="Lato"/>
                <a:ea typeface="Lato"/>
                <a:cs typeface="Lato"/>
                <a:sym typeface="Lato"/>
              </a:rPr>
              <a:t>1</a:t>
            </a:r>
            <a:endParaRPr b="1" sz="1800">
              <a:solidFill>
                <a:srgbClr val="FFFFFF"/>
              </a:solidFill>
              <a:latin typeface="Lato"/>
              <a:ea typeface="Lato"/>
              <a:cs typeface="Lato"/>
              <a:sym typeface="Lato"/>
            </a:endParaRPr>
          </a:p>
        </p:txBody>
      </p:sp>
      <p:sp>
        <p:nvSpPr>
          <p:cNvPr id="197" name="Google Shape;197;p28"/>
          <p:cNvSpPr txBox="1"/>
          <p:nvPr/>
        </p:nvSpPr>
        <p:spPr>
          <a:xfrm>
            <a:off x="0" y="4781000"/>
            <a:ext cx="5013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15</a:t>
            </a:r>
            <a:endParaRPr b="1" sz="1800">
              <a:latin typeface="Lato"/>
              <a:ea typeface="Lato"/>
              <a:cs typeface="Lato"/>
              <a:sym typeface="Lato"/>
            </a:endParaRPr>
          </a:p>
        </p:txBody>
      </p:sp>
      <p:pic>
        <p:nvPicPr>
          <p:cNvPr id="198" name="Google Shape;198;p28"/>
          <p:cNvPicPr preferRelativeResize="0"/>
          <p:nvPr/>
        </p:nvPicPr>
        <p:blipFill>
          <a:blip r:embed="rId3">
            <a:alphaModFix/>
          </a:blip>
          <a:stretch>
            <a:fillRect/>
          </a:stretch>
        </p:blipFill>
        <p:spPr>
          <a:xfrm>
            <a:off x="495300" y="1318213"/>
            <a:ext cx="8153400" cy="3162300"/>
          </a:xfrm>
          <a:prstGeom prst="rect">
            <a:avLst/>
          </a:prstGeom>
          <a:noFill/>
          <a:ln>
            <a:noFill/>
          </a:ln>
        </p:spPr>
      </p:pic>
      <p:sp>
        <p:nvSpPr>
          <p:cNvPr id="199" name="Google Shape;199;p28"/>
          <p:cNvSpPr txBox="1"/>
          <p:nvPr/>
        </p:nvSpPr>
        <p:spPr>
          <a:xfrm>
            <a:off x="6927900" y="4856150"/>
            <a:ext cx="2216100" cy="2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ar" sz="800" u="sng">
                <a:solidFill>
                  <a:schemeClr val="hlink"/>
                </a:solidFill>
                <a:hlinkClick r:id="rId4"/>
              </a:rPr>
              <a:t>https://arxiv.org/pdf/1612.01105.pdf</a:t>
            </a:r>
            <a:endParaRPr sz="800"/>
          </a:p>
          <a:p>
            <a:pPr indent="0" lvl="0" marL="0" rtl="0" algn="l">
              <a:spcBef>
                <a:spcPts val="0"/>
              </a:spcBef>
              <a:spcAft>
                <a:spcPts val="0"/>
              </a:spcAft>
              <a:buNone/>
            </a:pPr>
            <a:r>
              <a:t/>
            </a:r>
            <a:endParaRPr sz="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Transfer learning</a:t>
            </a:r>
            <a:endParaRPr/>
          </a:p>
        </p:txBody>
      </p:sp>
      <p:sp>
        <p:nvSpPr>
          <p:cNvPr id="205" name="Google Shape;205;p29"/>
          <p:cNvSpPr txBox="1"/>
          <p:nvPr>
            <p:ph idx="1" type="body"/>
          </p:nvPr>
        </p:nvSpPr>
        <p:spPr>
          <a:xfrm>
            <a:off x="311700" y="1017725"/>
            <a:ext cx="8520600" cy="4668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Char char="-"/>
            </a:pPr>
            <a:r>
              <a:rPr lang="ar" sz="1600">
                <a:solidFill>
                  <a:schemeClr val="dk1"/>
                </a:solidFill>
              </a:rPr>
              <a:t>Transfer learning is a popular method in computer vision because it allows us to </a:t>
            </a:r>
            <a:r>
              <a:rPr b="1" lang="ar" sz="1600">
                <a:solidFill>
                  <a:schemeClr val="dk1"/>
                </a:solidFill>
              </a:rPr>
              <a:t>build accurate models in a timesaving way</a:t>
            </a:r>
            <a:r>
              <a:rPr lang="ar" sz="1600">
                <a:solidFill>
                  <a:schemeClr val="dk1"/>
                </a:solidFill>
              </a:rPr>
              <a:t> .</a:t>
            </a:r>
            <a:endParaRPr sz="1600">
              <a:solidFill>
                <a:schemeClr val="dk1"/>
              </a:solidFill>
            </a:endParaRPr>
          </a:p>
          <a:p>
            <a:pPr indent="0" lvl="0" marL="457200" rtl="0" algn="l">
              <a:lnSpc>
                <a:spcPct val="100000"/>
              </a:lnSpc>
              <a:spcBef>
                <a:spcPts val="0"/>
              </a:spcBef>
              <a:spcAft>
                <a:spcPts val="0"/>
              </a:spcAft>
              <a:buNone/>
            </a:pPr>
            <a:r>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ar" sz="1600">
                <a:solidFill>
                  <a:schemeClr val="dk1"/>
                </a:solidFill>
              </a:rPr>
              <a:t>With transfer learning, instead of starting the learning process from scratch, you start from patterns that have been learned when solving a different problem. </a:t>
            </a:r>
            <a:r>
              <a:rPr lang="ar" sz="1600">
                <a:solidFill>
                  <a:schemeClr val="dk1"/>
                </a:solidFill>
              </a:rPr>
              <a:t> </a:t>
            </a:r>
            <a:endParaRPr sz="1600"/>
          </a:p>
        </p:txBody>
      </p:sp>
      <p:graphicFrame>
        <p:nvGraphicFramePr>
          <p:cNvPr id="206" name="Google Shape;206;p29"/>
          <p:cNvGraphicFramePr/>
          <p:nvPr/>
        </p:nvGraphicFramePr>
        <p:xfrm>
          <a:off x="904625" y="2571750"/>
          <a:ext cx="3000000" cy="3000000"/>
        </p:xfrm>
        <a:graphic>
          <a:graphicData uri="http://schemas.openxmlformats.org/drawingml/2006/table">
            <a:tbl>
              <a:tblPr>
                <a:noFill/>
                <a:tableStyleId>{5D35B35B-00C1-4336-9DC4-183DD593385D}</a:tableStyleId>
              </a:tblPr>
              <a:tblGrid>
                <a:gridCol w="1447800"/>
                <a:gridCol w="1447800"/>
                <a:gridCol w="1447800"/>
                <a:gridCol w="1447800"/>
                <a:gridCol w="1447800"/>
              </a:tblGrid>
              <a:tr h="381000">
                <a:tc>
                  <a:txBody>
                    <a:bodyPr/>
                    <a:lstStyle/>
                    <a:p>
                      <a:pPr indent="0" lvl="0" marL="0" rtl="0" algn="l">
                        <a:spcBef>
                          <a:spcPts val="0"/>
                        </a:spcBef>
                        <a:spcAft>
                          <a:spcPts val="0"/>
                        </a:spcAft>
                        <a:buClr>
                          <a:schemeClr val="dk1"/>
                        </a:buClr>
                        <a:buSzPts val="1100"/>
                        <a:buFont typeface="Arial"/>
                        <a:buNone/>
                      </a:pPr>
                      <a:r>
                        <a:rPr lang="ar"/>
                        <a:t>Pretrain models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ar"/>
                        <a:t>Trained on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ar"/>
                        <a:t># Parameters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ar"/>
                        <a:t>Input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ar"/>
                        <a:t>Output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99999"/>
                    </a:solidFill>
                  </a:tcPr>
                </a:tc>
              </a:tr>
              <a:tr h="381000">
                <a:tc>
                  <a:txBody>
                    <a:bodyPr/>
                    <a:lstStyle/>
                    <a:p>
                      <a:pPr indent="0" lvl="0" marL="0" rtl="0" algn="ctr">
                        <a:spcBef>
                          <a:spcPts val="0"/>
                        </a:spcBef>
                        <a:spcAft>
                          <a:spcPts val="0"/>
                        </a:spcAft>
                        <a:buNone/>
                      </a:pPr>
                      <a:r>
                        <a:rPr lang="ar"/>
                        <a:t>U-Net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rowSpan="4">
                  <a:txBody>
                    <a:bodyPr/>
                    <a:lstStyle/>
                    <a:p>
                      <a:pPr indent="0" lvl="0" marL="0" rtl="0" algn="ctr">
                        <a:spcBef>
                          <a:spcPts val="0"/>
                        </a:spcBef>
                        <a:spcAft>
                          <a:spcPts val="0"/>
                        </a:spcAft>
                        <a:buNone/>
                      </a:pPr>
                      <a:r>
                        <a:rPr lang="ar"/>
                        <a:t>Imagenet</a:t>
                      </a:r>
                      <a:br>
                        <a:rPr lang="ar"/>
                      </a:br>
                      <a:r>
                        <a:rPr lang="ar"/>
                        <a:t>Dataset</a:t>
                      </a: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ar"/>
                        <a:t>10,115,948</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rowSpan="3">
                  <a:txBody>
                    <a:bodyPr/>
                    <a:lstStyle/>
                    <a:p>
                      <a:pPr indent="0" lvl="0" marL="0" rtl="0" algn="ctr">
                        <a:spcBef>
                          <a:spcPts val="0"/>
                        </a:spcBef>
                        <a:spcAft>
                          <a:spcPts val="0"/>
                        </a:spcAft>
                        <a:buNone/>
                      </a:pPr>
                      <a:r>
                        <a:rPr lang="ar"/>
                        <a:t>(256*256*3)</a:t>
                      </a: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rowSpan="3">
                  <a:txBody>
                    <a:bodyPr/>
                    <a:lstStyle/>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Clr>
                          <a:schemeClr val="dk1"/>
                        </a:buClr>
                        <a:buSzPts val="1100"/>
                        <a:buFont typeface="Arial"/>
                        <a:buNone/>
                      </a:pPr>
                      <a:r>
                        <a:rPr lang="ar">
                          <a:solidFill>
                            <a:schemeClr val="dk1"/>
                          </a:solidFill>
                        </a:rPr>
                        <a:t>(256*256*4)</a:t>
                      </a:r>
                      <a:endParaRPr>
                        <a:solidFill>
                          <a:schemeClr val="dk1"/>
                        </a:solidFill>
                      </a:endParaRPr>
                    </a:p>
                    <a:p>
                      <a:pPr indent="0" lvl="0" marL="0" rtl="0" algn="ctr">
                        <a:spcBef>
                          <a:spcPts val="0"/>
                        </a:spcBef>
                        <a:spcAft>
                          <a:spcPts val="0"/>
                        </a:spcAft>
                        <a:buNone/>
                      </a:pPr>
                      <a:r>
                        <a:t/>
                      </a: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ar"/>
                        <a:t>LinkNet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c>
                  <a:txBody>
                    <a:bodyPr/>
                    <a:lstStyle/>
                    <a:p>
                      <a:pPr indent="0" lvl="0" marL="0" rtl="0" algn="ctr">
                        <a:spcBef>
                          <a:spcPts val="0"/>
                        </a:spcBef>
                        <a:spcAft>
                          <a:spcPts val="0"/>
                        </a:spcAft>
                        <a:buNone/>
                      </a:pPr>
                      <a:r>
                        <a:rPr lang="ar"/>
                        <a:t>6,096,780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c vMerge="1"/>
              </a:tr>
              <a:tr h="381000">
                <a:tc>
                  <a:txBody>
                    <a:bodyPr/>
                    <a:lstStyle/>
                    <a:p>
                      <a:pPr indent="0" lvl="0" marL="0" rtl="0" algn="ctr">
                        <a:spcBef>
                          <a:spcPts val="0"/>
                        </a:spcBef>
                        <a:spcAft>
                          <a:spcPts val="0"/>
                        </a:spcAft>
                        <a:buNone/>
                      </a:pPr>
                      <a:r>
                        <a:rPr lang="ar"/>
                        <a:t>FPN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c>
                  <a:txBody>
                    <a:bodyPr/>
                    <a:lstStyle/>
                    <a:p>
                      <a:pPr indent="0" lvl="0" marL="0" rtl="0" algn="ctr">
                        <a:spcBef>
                          <a:spcPts val="0"/>
                        </a:spcBef>
                        <a:spcAft>
                          <a:spcPts val="0"/>
                        </a:spcAft>
                        <a:buNone/>
                      </a:pPr>
                      <a:r>
                        <a:rPr lang="ar"/>
                        <a:t>7,041,964</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c vMerge="1"/>
              </a:tr>
              <a:tr h="381000">
                <a:tc>
                  <a:txBody>
                    <a:bodyPr/>
                    <a:lstStyle/>
                    <a:p>
                      <a:pPr indent="0" lvl="0" marL="0" rtl="0" algn="ctr">
                        <a:spcBef>
                          <a:spcPts val="0"/>
                        </a:spcBef>
                        <a:spcAft>
                          <a:spcPts val="0"/>
                        </a:spcAft>
                        <a:buNone/>
                      </a:pPr>
                      <a:r>
                        <a:rPr lang="ar"/>
                        <a:t>PSPNet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c>
                  <a:txBody>
                    <a:bodyPr/>
                    <a:lstStyle/>
                    <a:p>
                      <a:pPr indent="0" lvl="0" marL="0" rtl="0" algn="ctr">
                        <a:spcBef>
                          <a:spcPts val="0"/>
                        </a:spcBef>
                        <a:spcAft>
                          <a:spcPts val="0"/>
                        </a:spcAft>
                        <a:buNone/>
                      </a:pPr>
                      <a:r>
                        <a:rPr lang="ar"/>
                        <a:t>1,770,854</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ar">
                          <a:solidFill>
                            <a:schemeClr val="dk1"/>
                          </a:solidFill>
                        </a:rPr>
                        <a:t>(384*384*3)</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ar">
                          <a:solidFill>
                            <a:schemeClr val="dk1"/>
                          </a:solidFill>
                        </a:rPr>
                        <a:t>(384*384*4)</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207" name="Google Shape;207;p29"/>
          <p:cNvSpPr txBox="1"/>
          <p:nvPr/>
        </p:nvSpPr>
        <p:spPr>
          <a:xfrm>
            <a:off x="0" y="4781000"/>
            <a:ext cx="5619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16</a:t>
            </a:r>
            <a:endParaRPr b="1" sz="18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Train Models</a:t>
            </a:r>
            <a:endParaRPr/>
          </a:p>
        </p:txBody>
      </p:sp>
      <p:sp>
        <p:nvSpPr>
          <p:cNvPr id="213" name="Google Shape;213;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ar">
                <a:solidFill>
                  <a:srgbClr val="000000"/>
                </a:solidFill>
              </a:rPr>
              <a:t>Using Google colab and Kaggle Notebooks</a:t>
            </a:r>
            <a:endParaRPr>
              <a:solidFill>
                <a:srgbClr val="000000"/>
              </a:solidFill>
            </a:endParaRPr>
          </a:p>
          <a:p>
            <a:pPr indent="-342900" lvl="0" marL="457200" rtl="0" algn="l">
              <a:spcBef>
                <a:spcPts val="0"/>
              </a:spcBef>
              <a:spcAft>
                <a:spcPts val="0"/>
              </a:spcAft>
              <a:buClr>
                <a:srgbClr val="000000"/>
              </a:buClr>
              <a:buSzPts val="1800"/>
              <a:buChar char="-"/>
            </a:pPr>
            <a:r>
              <a:rPr lang="ar">
                <a:solidFill>
                  <a:srgbClr val="000000"/>
                </a:solidFill>
              </a:rPr>
              <a:t>Train models on [GPU]</a:t>
            </a:r>
            <a:endParaRPr>
              <a:solidFill>
                <a:srgbClr val="000000"/>
              </a:solidFill>
            </a:endParaRPr>
          </a:p>
          <a:p>
            <a:pPr indent="-342900" lvl="0" marL="457200" rtl="0" algn="l">
              <a:spcBef>
                <a:spcPts val="0"/>
              </a:spcBef>
              <a:spcAft>
                <a:spcPts val="0"/>
              </a:spcAft>
              <a:buClr>
                <a:srgbClr val="000000"/>
              </a:buClr>
              <a:buSzPts val="1800"/>
              <a:buChar char="-"/>
            </a:pPr>
            <a:r>
              <a:rPr lang="ar">
                <a:solidFill>
                  <a:srgbClr val="000000"/>
                </a:solidFill>
              </a:rPr>
              <a:t># Epoch = 10</a:t>
            </a:r>
            <a:endParaRPr>
              <a:solidFill>
                <a:srgbClr val="000000"/>
              </a:solidFill>
            </a:endParaRPr>
          </a:p>
          <a:p>
            <a:pPr indent="0" lvl="0" marL="457200" rtl="0" algn="l">
              <a:spcBef>
                <a:spcPts val="1600"/>
              </a:spcBef>
              <a:spcAft>
                <a:spcPts val="1600"/>
              </a:spcAft>
              <a:buNone/>
            </a:pPr>
            <a:r>
              <a:t/>
            </a:r>
            <a:endParaRPr/>
          </a:p>
        </p:txBody>
      </p:sp>
      <p:graphicFrame>
        <p:nvGraphicFramePr>
          <p:cNvPr id="214" name="Google Shape;214;p30"/>
          <p:cNvGraphicFramePr/>
          <p:nvPr/>
        </p:nvGraphicFramePr>
        <p:xfrm>
          <a:off x="993525" y="2412650"/>
          <a:ext cx="3000000" cy="3000000"/>
        </p:xfrm>
        <a:graphic>
          <a:graphicData uri="http://schemas.openxmlformats.org/drawingml/2006/table">
            <a:tbl>
              <a:tblPr>
                <a:noFill/>
                <a:tableStyleId>{5D35B35B-00C1-4336-9DC4-183DD593385D}</a:tableStyleId>
              </a:tblPr>
              <a:tblGrid>
                <a:gridCol w="3619500"/>
                <a:gridCol w="3619500"/>
              </a:tblGrid>
              <a:tr h="381000">
                <a:tc>
                  <a:txBody>
                    <a:bodyPr/>
                    <a:lstStyle/>
                    <a:p>
                      <a:pPr indent="0" lvl="0" marL="0" rtl="0" algn="ctr">
                        <a:spcBef>
                          <a:spcPts val="0"/>
                        </a:spcBef>
                        <a:spcAft>
                          <a:spcPts val="0"/>
                        </a:spcAft>
                        <a:buNone/>
                      </a:pPr>
                      <a:r>
                        <a:rPr b="1" lang="ar">
                          <a:solidFill>
                            <a:schemeClr val="dk1"/>
                          </a:solidFill>
                        </a:rPr>
                        <a:t>Pretrain models</a:t>
                      </a:r>
                      <a:endParaRPr b="1">
                        <a:solidFill>
                          <a:schemeClr val="dk1"/>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ar">
                          <a:solidFill>
                            <a:schemeClr val="dk1"/>
                          </a:solidFill>
                        </a:rPr>
                        <a:t>Time of Train</a:t>
                      </a:r>
                      <a:endParaRPr b="1">
                        <a:solidFill>
                          <a:schemeClr val="dk1"/>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99999"/>
                    </a:solidFill>
                  </a:tcPr>
                </a:tc>
              </a:tr>
              <a:tr h="381000">
                <a:tc>
                  <a:txBody>
                    <a:bodyPr/>
                    <a:lstStyle/>
                    <a:p>
                      <a:pPr indent="0" lvl="0" marL="0" rtl="0" algn="ctr">
                        <a:spcBef>
                          <a:spcPts val="0"/>
                        </a:spcBef>
                        <a:spcAft>
                          <a:spcPts val="0"/>
                        </a:spcAft>
                        <a:buNone/>
                      </a:pPr>
                      <a:r>
                        <a:rPr lang="ar">
                          <a:solidFill>
                            <a:schemeClr val="dk1"/>
                          </a:solidFill>
                        </a:rPr>
                        <a:t>U-Net</a:t>
                      </a:r>
                      <a:endParaRPr>
                        <a:solidFill>
                          <a:schemeClr val="dk1"/>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ar">
                          <a:solidFill>
                            <a:schemeClr val="dk1"/>
                          </a:solidFill>
                        </a:rPr>
                        <a:t>~ 4.5 h</a:t>
                      </a:r>
                      <a:endParaRPr>
                        <a:solidFill>
                          <a:schemeClr val="dk1"/>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ar">
                          <a:solidFill>
                            <a:schemeClr val="dk1"/>
                          </a:solidFill>
                        </a:rPr>
                        <a:t>LinkNet</a:t>
                      </a:r>
                      <a:endParaRPr>
                        <a:solidFill>
                          <a:schemeClr val="dk1"/>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ar">
                          <a:solidFill>
                            <a:schemeClr val="dk1"/>
                          </a:solidFill>
                        </a:rPr>
                        <a:t>~ 3.5 h</a:t>
                      </a:r>
                      <a:endParaRPr>
                        <a:solidFill>
                          <a:schemeClr val="dk1"/>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ar">
                          <a:solidFill>
                            <a:schemeClr val="dk1"/>
                          </a:solidFill>
                        </a:rPr>
                        <a:t>FPN</a:t>
                      </a:r>
                      <a:endParaRPr>
                        <a:solidFill>
                          <a:schemeClr val="dk1"/>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ar">
                          <a:solidFill>
                            <a:schemeClr val="dk1"/>
                          </a:solidFill>
                        </a:rPr>
                        <a:t>~ 4 h</a:t>
                      </a:r>
                      <a:endParaRPr>
                        <a:solidFill>
                          <a:schemeClr val="dk1"/>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ar">
                          <a:solidFill>
                            <a:schemeClr val="dk1"/>
                          </a:solidFill>
                        </a:rPr>
                        <a:t>PSPNet</a:t>
                      </a:r>
                      <a:endParaRPr>
                        <a:solidFill>
                          <a:schemeClr val="dk1"/>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ar">
                          <a:solidFill>
                            <a:schemeClr val="dk1"/>
                          </a:solidFill>
                        </a:rPr>
                        <a:t>~ 2 h</a:t>
                      </a:r>
                      <a:endParaRPr>
                        <a:solidFill>
                          <a:schemeClr val="dk1"/>
                        </a:solidFill>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215" name="Google Shape;215;p30"/>
          <p:cNvSpPr txBox="1"/>
          <p:nvPr/>
        </p:nvSpPr>
        <p:spPr>
          <a:xfrm>
            <a:off x="0" y="4781000"/>
            <a:ext cx="5619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17</a:t>
            </a:r>
            <a:endParaRPr b="1" sz="18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Results [U-net]</a:t>
            </a:r>
            <a:endParaRPr/>
          </a:p>
        </p:txBody>
      </p:sp>
      <p:pic>
        <p:nvPicPr>
          <p:cNvPr id="221" name="Google Shape;221;p31"/>
          <p:cNvPicPr preferRelativeResize="0"/>
          <p:nvPr/>
        </p:nvPicPr>
        <p:blipFill>
          <a:blip r:embed="rId3">
            <a:alphaModFix/>
          </a:blip>
          <a:stretch>
            <a:fillRect/>
          </a:stretch>
        </p:blipFill>
        <p:spPr>
          <a:xfrm>
            <a:off x="152400" y="3264500"/>
            <a:ext cx="8839200" cy="1548925"/>
          </a:xfrm>
          <a:prstGeom prst="rect">
            <a:avLst/>
          </a:prstGeom>
          <a:noFill/>
          <a:ln>
            <a:noFill/>
          </a:ln>
        </p:spPr>
      </p:pic>
      <p:pic>
        <p:nvPicPr>
          <p:cNvPr id="222" name="Google Shape;222;p31"/>
          <p:cNvPicPr preferRelativeResize="0"/>
          <p:nvPr/>
        </p:nvPicPr>
        <p:blipFill>
          <a:blip r:embed="rId4">
            <a:alphaModFix/>
          </a:blip>
          <a:stretch>
            <a:fillRect/>
          </a:stretch>
        </p:blipFill>
        <p:spPr>
          <a:xfrm>
            <a:off x="3513700" y="0"/>
            <a:ext cx="5477899" cy="3112101"/>
          </a:xfrm>
          <a:prstGeom prst="rect">
            <a:avLst/>
          </a:prstGeom>
          <a:noFill/>
          <a:ln>
            <a:noFill/>
          </a:ln>
        </p:spPr>
      </p:pic>
      <p:sp>
        <p:nvSpPr>
          <p:cNvPr id="223" name="Google Shape;223;p31"/>
          <p:cNvSpPr txBox="1"/>
          <p:nvPr/>
        </p:nvSpPr>
        <p:spPr>
          <a:xfrm>
            <a:off x="0" y="4781000"/>
            <a:ext cx="5619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18</a:t>
            </a:r>
            <a:endParaRPr b="1" sz="18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Outlier </a:t>
            </a:r>
            <a:endParaRPr/>
          </a:p>
        </p:txBody>
      </p:sp>
      <p:sp>
        <p:nvSpPr>
          <p:cNvPr id="71" name="Google Shape;71;p14"/>
          <p:cNvSpPr txBox="1"/>
          <p:nvPr>
            <p:ph idx="1" type="body"/>
          </p:nvPr>
        </p:nvSpPr>
        <p:spPr>
          <a:xfrm>
            <a:off x="727650" y="1074125"/>
            <a:ext cx="7688700" cy="3843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ar" sz="1800">
                <a:solidFill>
                  <a:srgbClr val="000000"/>
                </a:solidFill>
                <a:latin typeface="Arial"/>
                <a:ea typeface="Arial"/>
                <a:cs typeface="Arial"/>
                <a:sym typeface="Arial"/>
              </a:rPr>
              <a:t>Introduction</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ar" sz="1800">
                <a:solidFill>
                  <a:srgbClr val="000000"/>
                </a:solidFill>
                <a:latin typeface="Arial"/>
                <a:ea typeface="Arial"/>
                <a:cs typeface="Arial"/>
                <a:sym typeface="Arial"/>
              </a:rPr>
              <a:t>Problem</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ar" sz="1800">
                <a:solidFill>
                  <a:srgbClr val="000000"/>
                </a:solidFill>
                <a:latin typeface="Arial"/>
                <a:ea typeface="Arial"/>
                <a:cs typeface="Arial"/>
                <a:sym typeface="Arial"/>
              </a:rPr>
              <a:t>Objective</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Char char="-"/>
            </a:pPr>
            <a:r>
              <a:rPr lang="ar">
                <a:solidFill>
                  <a:schemeClr val="dk1"/>
                </a:solidFill>
              </a:rPr>
              <a:t>Dataset</a:t>
            </a:r>
            <a:endParaRPr>
              <a:solidFill>
                <a:srgbClr val="000000"/>
              </a:solidFill>
            </a:endParaRPr>
          </a:p>
          <a:p>
            <a:pPr indent="-342900" lvl="0" marL="457200" rtl="0" algn="l">
              <a:spcBef>
                <a:spcPts val="0"/>
              </a:spcBef>
              <a:spcAft>
                <a:spcPts val="0"/>
              </a:spcAft>
              <a:buClr>
                <a:srgbClr val="000000"/>
              </a:buClr>
              <a:buSzPts val="1800"/>
              <a:buFont typeface="Arial"/>
              <a:buChar char="-"/>
            </a:pPr>
            <a:r>
              <a:rPr lang="ar" sz="1800">
                <a:solidFill>
                  <a:srgbClr val="000000"/>
                </a:solidFill>
                <a:latin typeface="Arial"/>
                <a:ea typeface="Arial"/>
                <a:cs typeface="Arial"/>
                <a:sym typeface="Arial"/>
              </a:rPr>
              <a:t>Solution </a:t>
            </a:r>
            <a:r>
              <a:rPr lang="ar">
                <a:solidFill>
                  <a:srgbClr val="000000"/>
                </a:solidFill>
              </a:rPr>
              <a:t>Models</a:t>
            </a:r>
            <a:endParaRPr sz="1800">
              <a:solidFill>
                <a:srgbClr val="000000"/>
              </a:solidFill>
              <a:latin typeface="Arial"/>
              <a:ea typeface="Arial"/>
              <a:cs typeface="Arial"/>
              <a:sym typeface="Arial"/>
            </a:endParaRPr>
          </a:p>
          <a:p>
            <a:pPr indent="-342900" lvl="1" marL="914400" rtl="0" algn="l">
              <a:spcBef>
                <a:spcPts val="0"/>
              </a:spcBef>
              <a:spcAft>
                <a:spcPts val="0"/>
              </a:spcAft>
              <a:buClr>
                <a:srgbClr val="000000"/>
              </a:buClr>
              <a:buSzPts val="1800"/>
              <a:buFont typeface="Arial"/>
              <a:buChar char="-"/>
            </a:pPr>
            <a:r>
              <a:rPr lang="ar" sz="1800">
                <a:solidFill>
                  <a:srgbClr val="000000"/>
                </a:solidFill>
              </a:rPr>
              <a:t>U-net</a:t>
            </a:r>
            <a:endParaRPr sz="1800">
              <a:solidFill>
                <a:srgbClr val="000000"/>
              </a:solidFill>
              <a:latin typeface="Arial"/>
              <a:ea typeface="Arial"/>
              <a:cs typeface="Arial"/>
              <a:sym typeface="Arial"/>
            </a:endParaRPr>
          </a:p>
          <a:p>
            <a:pPr indent="-342900" lvl="1" marL="914400" rtl="0" algn="l">
              <a:spcBef>
                <a:spcPts val="0"/>
              </a:spcBef>
              <a:spcAft>
                <a:spcPts val="0"/>
              </a:spcAft>
              <a:buClr>
                <a:srgbClr val="000000"/>
              </a:buClr>
              <a:buSzPts val="1800"/>
              <a:buFont typeface="Arial"/>
              <a:buChar char="-"/>
            </a:pPr>
            <a:r>
              <a:rPr lang="ar" sz="1800">
                <a:solidFill>
                  <a:srgbClr val="000000"/>
                </a:solidFill>
              </a:rPr>
              <a:t>Linknet</a:t>
            </a:r>
            <a:endParaRPr sz="1800">
              <a:solidFill>
                <a:srgbClr val="000000"/>
              </a:solidFill>
              <a:latin typeface="Arial"/>
              <a:ea typeface="Arial"/>
              <a:cs typeface="Arial"/>
              <a:sym typeface="Arial"/>
            </a:endParaRPr>
          </a:p>
          <a:p>
            <a:pPr indent="-342900" lvl="1" marL="914400" rtl="0" algn="l">
              <a:spcBef>
                <a:spcPts val="0"/>
              </a:spcBef>
              <a:spcAft>
                <a:spcPts val="0"/>
              </a:spcAft>
              <a:buClr>
                <a:srgbClr val="000000"/>
              </a:buClr>
              <a:buSzPts val="1800"/>
              <a:buChar char="-"/>
            </a:pPr>
            <a:r>
              <a:rPr lang="ar" sz="1800">
                <a:solidFill>
                  <a:schemeClr val="dk1"/>
                </a:solidFill>
              </a:rPr>
              <a:t>FPN</a:t>
            </a:r>
            <a:endParaRPr sz="1800">
              <a:solidFill>
                <a:srgbClr val="000000"/>
              </a:solidFill>
            </a:endParaRPr>
          </a:p>
          <a:p>
            <a:pPr indent="-342900" lvl="1" marL="914400" rtl="0" algn="l">
              <a:spcBef>
                <a:spcPts val="0"/>
              </a:spcBef>
              <a:spcAft>
                <a:spcPts val="0"/>
              </a:spcAft>
              <a:buClr>
                <a:srgbClr val="000000"/>
              </a:buClr>
              <a:buSzPts val="1800"/>
              <a:buChar char="-"/>
            </a:pPr>
            <a:r>
              <a:rPr lang="ar" sz="1800">
                <a:solidFill>
                  <a:srgbClr val="000000"/>
                </a:solidFill>
              </a:rPr>
              <a:t>PNPnet</a:t>
            </a:r>
            <a:endParaRPr sz="1800">
              <a:solidFill>
                <a:srgbClr val="000000"/>
              </a:solidFill>
            </a:endParaRPr>
          </a:p>
          <a:p>
            <a:pPr indent="-342900" lvl="0" marL="457200" rtl="0" algn="l">
              <a:spcBef>
                <a:spcPts val="0"/>
              </a:spcBef>
              <a:spcAft>
                <a:spcPts val="0"/>
              </a:spcAft>
              <a:buClr>
                <a:srgbClr val="000000"/>
              </a:buClr>
              <a:buSzPts val="1800"/>
              <a:buChar char="-"/>
            </a:pPr>
            <a:r>
              <a:rPr lang="ar">
                <a:solidFill>
                  <a:srgbClr val="000000"/>
                </a:solidFill>
              </a:rPr>
              <a:t>Results </a:t>
            </a:r>
            <a:endParaRPr>
              <a:solidFill>
                <a:srgbClr val="000000"/>
              </a:solidFill>
            </a:endParaRPr>
          </a:p>
          <a:p>
            <a:pPr indent="-342900" lvl="0" marL="457200" rtl="0" algn="l">
              <a:spcBef>
                <a:spcPts val="0"/>
              </a:spcBef>
              <a:spcAft>
                <a:spcPts val="0"/>
              </a:spcAft>
              <a:buClr>
                <a:srgbClr val="000000"/>
              </a:buClr>
              <a:buSzPts val="1800"/>
              <a:buChar char="-"/>
            </a:pPr>
            <a:r>
              <a:rPr lang="ar">
                <a:solidFill>
                  <a:srgbClr val="000000"/>
                </a:solidFill>
              </a:rPr>
              <a:t>Evaluation of Result </a:t>
            </a:r>
            <a:endParaRPr>
              <a:solidFill>
                <a:srgbClr val="000000"/>
              </a:solidFill>
            </a:endParaRPr>
          </a:p>
          <a:p>
            <a:pPr indent="-342900" lvl="0" marL="457200" rtl="0" algn="l">
              <a:spcBef>
                <a:spcPts val="0"/>
              </a:spcBef>
              <a:spcAft>
                <a:spcPts val="0"/>
              </a:spcAft>
              <a:buClr>
                <a:srgbClr val="000000"/>
              </a:buClr>
              <a:buSzPts val="1800"/>
              <a:buFont typeface="Arial"/>
              <a:buChar char="-"/>
            </a:pPr>
            <a:r>
              <a:rPr lang="ar" sz="1800">
                <a:solidFill>
                  <a:srgbClr val="000000"/>
                </a:solidFill>
                <a:latin typeface="Arial"/>
                <a:ea typeface="Arial"/>
                <a:cs typeface="Arial"/>
                <a:sym typeface="Arial"/>
              </a:rPr>
              <a:t>References </a:t>
            </a:r>
            <a:endParaRPr sz="1800">
              <a:solidFill>
                <a:srgbClr val="000000"/>
              </a:solidFill>
              <a:latin typeface="Arial"/>
              <a:ea typeface="Arial"/>
              <a:cs typeface="Arial"/>
              <a:sym typeface="Arial"/>
            </a:endParaRPr>
          </a:p>
        </p:txBody>
      </p:sp>
      <p:sp>
        <p:nvSpPr>
          <p:cNvPr id="72" name="Google Shape;72;p14"/>
          <p:cNvSpPr txBox="1"/>
          <p:nvPr/>
        </p:nvSpPr>
        <p:spPr>
          <a:xfrm>
            <a:off x="0" y="4781000"/>
            <a:ext cx="2457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1</a:t>
            </a:r>
            <a:endParaRPr b="1" sz="1800">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Results [Linknet]</a:t>
            </a:r>
            <a:endParaRPr/>
          </a:p>
        </p:txBody>
      </p:sp>
      <p:pic>
        <p:nvPicPr>
          <p:cNvPr id="229" name="Google Shape;229;p32"/>
          <p:cNvPicPr preferRelativeResize="0"/>
          <p:nvPr/>
        </p:nvPicPr>
        <p:blipFill>
          <a:blip r:embed="rId3">
            <a:alphaModFix/>
          </a:blip>
          <a:stretch>
            <a:fillRect/>
          </a:stretch>
        </p:blipFill>
        <p:spPr>
          <a:xfrm>
            <a:off x="3307325" y="34200"/>
            <a:ext cx="5740926" cy="2872701"/>
          </a:xfrm>
          <a:prstGeom prst="rect">
            <a:avLst/>
          </a:prstGeom>
          <a:noFill/>
          <a:ln>
            <a:noFill/>
          </a:ln>
        </p:spPr>
      </p:pic>
      <p:pic>
        <p:nvPicPr>
          <p:cNvPr id="230" name="Google Shape;230;p32"/>
          <p:cNvPicPr preferRelativeResize="0"/>
          <p:nvPr/>
        </p:nvPicPr>
        <p:blipFill>
          <a:blip r:embed="rId4">
            <a:alphaModFix/>
          </a:blip>
          <a:stretch>
            <a:fillRect/>
          </a:stretch>
        </p:blipFill>
        <p:spPr>
          <a:xfrm>
            <a:off x="209050" y="3102251"/>
            <a:ext cx="8839201" cy="1530124"/>
          </a:xfrm>
          <a:prstGeom prst="rect">
            <a:avLst/>
          </a:prstGeom>
          <a:noFill/>
          <a:ln>
            <a:noFill/>
          </a:ln>
        </p:spPr>
      </p:pic>
      <p:sp>
        <p:nvSpPr>
          <p:cNvPr id="231" name="Google Shape;231;p32"/>
          <p:cNvSpPr txBox="1"/>
          <p:nvPr/>
        </p:nvSpPr>
        <p:spPr>
          <a:xfrm>
            <a:off x="0" y="4781000"/>
            <a:ext cx="5619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19</a:t>
            </a:r>
            <a:endParaRPr b="1" sz="1800">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Results [FPN]</a:t>
            </a:r>
            <a:endParaRPr/>
          </a:p>
        </p:txBody>
      </p:sp>
      <p:pic>
        <p:nvPicPr>
          <p:cNvPr id="237" name="Google Shape;237;p33"/>
          <p:cNvPicPr preferRelativeResize="0"/>
          <p:nvPr/>
        </p:nvPicPr>
        <p:blipFill>
          <a:blip r:embed="rId3">
            <a:alphaModFix/>
          </a:blip>
          <a:stretch>
            <a:fillRect/>
          </a:stretch>
        </p:blipFill>
        <p:spPr>
          <a:xfrm>
            <a:off x="3007575" y="0"/>
            <a:ext cx="5984024" cy="3046049"/>
          </a:xfrm>
          <a:prstGeom prst="rect">
            <a:avLst/>
          </a:prstGeom>
          <a:noFill/>
          <a:ln>
            <a:noFill/>
          </a:ln>
        </p:spPr>
      </p:pic>
      <p:pic>
        <p:nvPicPr>
          <p:cNvPr id="238" name="Google Shape;238;p33"/>
          <p:cNvPicPr preferRelativeResize="0"/>
          <p:nvPr/>
        </p:nvPicPr>
        <p:blipFill>
          <a:blip r:embed="rId4">
            <a:alphaModFix/>
          </a:blip>
          <a:stretch>
            <a:fillRect/>
          </a:stretch>
        </p:blipFill>
        <p:spPr>
          <a:xfrm>
            <a:off x="152400" y="3198449"/>
            <a:ext cx="8839198" cy="1640263"/>
          </a:xfrm>
          <a:prstGeom prst="rect">
            <a:avLst/>
          </a:prstGeom>
          <a:noFill/>
          <a:ln>
            <a:noFill/>
          </a:ln>
        </p:spPr>
      </p:pic>
      <p:sp>
        <p:nvSpPr>
          <p:cNvPr id="239" name="Google Shape;239;p33"/>
          <p:cNvSpPr txBox="1"/>
          <p:nvPr/>
        </p:nvSpPr>
        <p:spPr>
          <a:xfrm>
            <a:off x="0" y="4781000"/>
            <a:ext cx="5619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20</a:t>
            </a:r>
            <a:endParaRPr b="1" sz="18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Results [PSPNet]</a:t>
            </a:r>
            <a:endParaRPr/>
          </a:p>
        </p:txBody>
      </p:sp>
      <p:pic>
        <p:nvPicPr>
          <p:cNvPr id="245" name="Google Shape;245;p34"/>
          <p:cNvPicPr preferRelativeResize="0"/>
          <p:nvPr/>
        </p:nvPicPr>
        <p:blipFill>
          <a:blip r:embed="rId3">
            <a:alphaModFix/>
          </a:blip>
          <a:stretch>
            <a:fillRect/>
          </a:stretch>
        </p:blipFill>
        <p:spPr>
          <a:xfrm>
            <a:off x="3396000" y="182325"/>
            <a:ext cx="5679600" cy="2817976"/>
          </a:xfrm>
          <a:prstGeom prst="rect">
            <a:avLst/>
          </a:prstGeom>
          <a:noFill/>
          <a:ln>
            <a:noFill/>
          </a:ln>
        </p:spPr>
      </p:pic>
      <p:pic>
        <p:nvPicPr>
          <p:cNvPr id="246" name="Google Shape;246;p34"/>
          <p:cNvPicPr preferRelativeResize="0"/>
          <p:nvPr/>
        </p:nvPicPr>
        <p:blipFill>
          <a:blip r:embed="rId4">
            <a:alphaModFix/>
          </a:blip>
          <a:stretch>
            <a:fillRect/>
          </a:stretch>
        </p:blipFill>
        <p:spPr>
          <a:xfrm>
            <a:off x="0" y="3061843"/>
            <a:ext cx="9143999" cy="1742014"/>
          </a:xfrm>
          <a:prstGeom prst="rect">
            <a:avLst/>
          </a:prstGeom>
          <a:noFill/>
          <a:ln>
            <a:noFill/>
          </a:ln>
        </p:spPr>
      </p:pic>
      <p:sp>
        <p:nvSpPr>
          <p:cNvPr id="247" name="Google Shape;247;p34"/>
          <p:cNvSpPr txBox="1"/>
          <p:nvPr/>
        </p:nvSpPr>
        <p:spPr>
          <a:xfrm>
            <a:off x="0" y="4781000"/>
            <a:ext cx="5619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21</a:t>
            </a:r>
            <a:endParaRPr b="1" sz="18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Evaluation: </a:t>
            </a:r>
            <a:endParaRPr/>
          </a:p>
        </p:txBody>
      </p:sp>
      <p:sp>
        <p:nvSpPr>
          <p:cNvPr id="253" name="Google Shape;253;p35"/>
          <p:cNvSpPr txBox="1"/>
          <p:nvPr>
            <p:ph idx="1" type="body"/>
          </p:nvPr>
        </p:nvSpPr>
        <p:spPr>
          <a:xfrm>
            <a:off x="727650" y="1278675"/>
            <a:ext cx="7688700" cy="2702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ar" sz="1800">
                <a:solidFill>
                  <a:srgbClr val="000000"/>
                </a:solidFill>
                <a:latin typeface="Arial"/>
                <a:ea typeface="Arial"/>
                <a:cs typeface="Arial"/>
                <a:sym typeface="Arial"/>
              </a:rPr>
              <a:t>To evaluate </a:t>
            </a:r>
            <a:r>
              <a:rPr lang="ar">
                <a:solidFill>
                  <a:srgbClr val="000000"/>
                </a:solidFill>
              </a:rPr>
              <a:t>the</a:t>
            </a:r>
            <a:r>
              <a:rPr lang="ar" sz="1800">
                <a:solidFill>
                  <a:srgbClr val="000000"/>
                </a:solidFill>
                <a:latin typeface="Arial"/>
                <a:ea typeface="Arial"/>
                <a:cs typeface="Arial"/>
                <a:sym typeface="Arial"/>
              </a:rPr>
              <a:t> work, we calculate different parameters that used to measure the performance of the segmentation algorithm. These parameters are sensitivity, specificity, and dice metric,..</a:t>
            </a:r>
            <a:br>
              <a:rPr lang="ar" sz="1800">
                <a:solidFill>
                  <a:srgbClr val="000000"/>
                </a:solidFill>
                <a:latin typeface="Arial"/>
                <a:ea typeface="Arial"/>
                <a:cs typeface="Arial"/>
                <a:sym typeface="Arial"/>
              </a:rPr>
            </a:b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ar">
                <a:solidFill>
                  <a:srgbClr val="000000"/>
                </a:solidFill>
              </a:rPr>
              <a:t>C</a:t>
            </a:r>
            <a:r>
              <a:rPr lang="ar" sz="1800">
                <a:solidFill>
                  <a:srgbClr val="000000"/>
                </a:solidFill>
                <a:latin typeface="Arial"/>
                <a:ea typeface="Arial"/>
                <a:cs typeface="Arial"/>
                <a:sym typeface="Arial"/>
              </a:rPr>
              <a:t>ompared its values from the automatic segmentation algorithm, and the manual segmentation by </a:t>
            </a:r>
            <a:r>
              <a:rPr lang="ar">
                <a:solidFill>
                  <a:srgbClr val="000000"/>
                </a:solidFill>
              </a:rPr>
              <a:t>different metric</a:t>
            </a:r>
            <a:r>
              <a:rPr lang="ar" sz="1800">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a:p>
            <a:pPr indent="0" lvl="0" marL="457200" rtl="0" algn="l">
              <a:spcBef>
                <a:spcPts val="1600"/>
              </a:spcBef>
              <a:spcAft>
                <a:spcPts val="1600"/>
              </a:spcAft>
              <a:buNone/>
            </a:pPr>
            <a:r>
              <a:t/>
            </a:r>
            <a:endParaRPr sz="1800">
              <a:solidFill>
                <a:srgbClr val="000000"/>
              </a:solidFill>
              <a:latin typeface="Arial"/>
              <a:ea typeface="Arial"/>
              <a:cs typeface="Arial"/>
              <a:sym typeface="Arial"/>
            </a:endParaRPr>
          </a:p>
        </p:txBody>
      </p:sp>
      <p:sp>
        <p:nvSpPr>
          <p:cNvPr id="254" name="Google Shape;254;p35"/>
          <p:cNvSpPr txBox="1"/>
          <p:nvPr/>
        </p:nvSpPr>
        <p:spPr>
          <a:xfrm>
            <a:off x="0" y="4623700"/>
            <a:ext cx="5166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22</a:t>
            </a:r>
            <a:endParaRPr b="1" sz="1800">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ar"/>
              <a:t>Evaluation(Accuracy): </a:t>
            </a:r>
            <a:endParaRPr/>
          </a:p>
        </p:txBody>
      </p:sp>
      <p:pic>
        <p:nvPicPr>
          <p:cNvPr id="260" name="Google Shape;260;p36"/>
          <p:cNvPicPr preferRelativeResize="0"/>
          <p:nvPr/>
        </p:nvPicPr>
        <p:blipFill>
          <a:blip r:embed="rId3">
            <a:alphaModFix/>
          </a:blip>
          <a:stretch>
            <a:fillRect/>
          </a:stretch>
        </p:blipFill>
        <p:spPr>
          <a:xfrm>
            <a:off x="2581775" y="1176625"/>
            <a:ext cx="4421151" cy="2650150"/>
          </a:xfrm>
          <a:prstGeom prst="rect">
            <a:avLst/>
          </a:prstGeom>
          <a:noFill/>
          <a:ln>
            <a:noFill/>
          </a:ln>
        </p:spPr>
      </p:pic>
      <p:sp>
        <p:nvSpPr>
          <p:cNvPr id="261" name="Google Shape;261;p36"/>
          <p:cNvSpPr txBox="1"/>
          <p:nvPr/>
        </p:nvSpPr>
        <p:spPr>
          <a:xfrm>
            <a:off x="2533650" y="4842475"/>
            <a:ext cx="6484200" cy="2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ar" sz="800" u="sng">
                <a:solidFill>
                  <a:schemeClr val="hlink"/>
                </a:solidFill>
                <a:hlinkClick r:id="rId4"/>
              </a:rPr>
              <a:t>https://training.mdfarragher.com/courses/machine-learning-tensorflow/lectures/5144634</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None/>
            </a:pPr>
            <a:r>
              <a:t/>
            </a:r>
            <a:endParaRPr sz="800"/>
          </a:p>
        </p:txBody>
      </p:sp>
      <p:sp>
        <p:nvSpPr>
          <p:cNvPr id="262" name="Google Shape;262;p36"/>
          <p:cNvSpPr txBox="1"/>
          <p:nvPr/>
        </p:nvSpPr>
        <p:spPr>
          <a:xfrm>
            <a:off x="0" y="4781000"/>
            <a:ext cx="5619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23</a:t>
            </a:r>
            <a:endParaRPr b="1" sz="1800">
              <a:latin typeface="Lato"/>
              <a:ea typeface="Lato"/>
              <a:cs typeface="Lato"/>
              <a:sym typeface="Lato"/>
            </a:endParaRPr>
          </a:p>
        </p:txBody>
      </p:sp>
      <p:pic>
        <p:nvPicPr>
          <p:cNvPr id="263" name="Google Shape;263;p36"/>
          <p:cNvPicPr preferRelativeResize="0"/>
          <p:nvPr/>
        </p:nvPicPr>
        <p:blipFill>
          <a:blip r:embed="rId5">
            <a:alphaModFix/>
          </a:blip>
          <a:stretch>
            <a:fillRect/>
          </a:stretch>
        </p:blipFill>
        <p:spPr>
          <a:xfrm>
            <a:off x="1766875" y="3855575"/>
            <a:ext cx="5610225" cy="666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ar"/>
              <a:t>Evaluation (sensitivity)</a:t>
            </a:r>
            <a:endParaRPr/>
          </a:p>
        </p:txBody>
      </p:sp>
      <p:sp>
        <p:nvSpPr>
          <p:cNvPr id="269" name="Google Shape;269;p37"/>
          <p:cNvSpPr txBox="1"/>
          <p:nvPr>
            <p:ph idx="1" type="body"/>
          </p:nvPr>
        </p:nvSpPr>
        <p:spPr>
          <a:xfrm>
            <a:off x="727650" y="1690925"/>
            <a:ext cx="7688700" cy="2768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ar" sz="1800">
                <a:solidFill>
                  <a:srgbClr val="000000"/>
                </a:solidFill>
                <a:latin typeface="Arial"/>
                <a:ea typeface="Arial"/>
                <a:cs typeface="Arial"/>
                <a:sym typeface="Arial"/>
              </a:rPr>
              <a:t>The sensitivity is the proportion of true positives of the automatic segmentation output to the manual segmentation output (i.e. reference output).</a:t>
            </a:r>
            <a:endParaRPr>
              <a:solidFill>
                <a:srgbClr val="000000"/>
              </a:solidFill>
              <a:latin typeface="Arial"/>
              <a:ea typeface="Arial"/>
              <a:cs typeface="Arial"/>
              <a:sym typeface="Arial"/>
            </a:endParaRPr>
          </a:p>
          <a:p>
            <a:pPr indent="0" lvl="0" marL="0" rtl="0" algn="just">
              <a:lnSpc>
                <a:spcPct val="100000"/>
              </a:lnSpc>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a:solidFill>
                <a:srgbClr val="000000"/>
              </a:solidFill>
            </a:endParaRPr>
          </a:p>
        </p:txBody>
      </p:sp>
      <p:sp>
        <p:nvSpPr>
          <p:cNvPr id="270" name="Google Shape;270;p37"/>
          <p:cNvSpPr txBox="1"/>
          <p:nvPr/>
        </p:nvSpPr>
        <p:spPr>
          <a:xfrm>
            <a:off x="0" y="4647900"/>
            <a:ext cx="4938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24</a:t>
            </a:r>
            <a:endParaRPr b="1" sz="1800">
              <a:latin typeface="Lato"/>
              <a:ea typeface="Lato"/>
              <a:cs typeface="Lato"/>
              <a:sym typeface="Lato"/>
            </a:endParaRPr>
          </a:p>
        </p:txBody>
      </p:sp>
      <p:pic>
        <p:nvPicPr>
          <p:cNvPr id="271" name="Google Shape;271;p37"/>
          <p:cNvPicPr preferRelativeResize="0"/>
          <p:nvPr/>
        </p:nvPicPr>
        <p:blipFill>
          <a:blip r:embed="rId3">
            <a:alphaModFix/>
          </a:blip>
          <a:stretch>
            <a:fillRect/>
          </a:stretch>
        </p:blipFill>
        <p:spPr>
          <a:xfrm>
            <a:off x="3659275" y="2818706"/>
            <a:ext cx="1441675" cy="720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ar"/>
              <a:t>Evaluation (specificity)</a:t>
            </a:r>
            <a:endParaRPr/>
          </a:p>
        </p:txBody>
      </p:sp>
      <p:sp>
        <p:nvSpPr>
          <p:cNvPr id="277" name="Google Shape;277;p38"/>
          <p:cNvSpPr txBox="1"/>
          <p:nvPr>
            <p:ph idx="1" type="body"/>
          </p:nvPr>
        </p:nvSpPr>
        <p:spPr>
          <a:xfrm>
            <a:off x="727650" y="1722350"/>
            <a:ext cx="7688700" cy="261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ar" sz="1800">
                <a:solidFill>
                  <a:srgbClr val="000000"/>
                </a:solidFill>
                <a:latin typeface="Arial"/>
                <a:ea typeface="Arial"/>
                <a:cs typeface="Arial"/>
                <a:sym typeface="Arial"/>
              </a:rPr>
              <a:t>The specificity is the proportion of true negatives of the automatic segmentation output to the manual segmentation output</a:t>
            </a:r>
            <a:r>
              <a:rPr lang="ar">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solidFill>
                <a:srgbClr val="000000"/>
              </a:solidFill>
              <a:latin typeface="Arial"/>
              <a:ea typeface="Arial"/>
              <a:cs typeface="Arial"/>
              <a:sym typeface="Arial"/>
            </a:endParaRPr>
          </a:p>
        </p:txBody>
      </p:sp>
      <p:sp>
        <p:nvSpPr>
          <p:cNvPr id="278" name="Google Shape;278;p38"/>
          <p:cNvSpPr txBox="1"/>
          <p:nvPr/>
        </p:nvSpPr>
        <p:spPr>
          <a:xfrm>
            <a:off x="0" y="4668325"/>
            <a:ext cx="5703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25</a:t>
            </a:r>
            <a:endParaRPr b="1" sz="1800">
              <a:latin typeface="Lato"/>
              <a:ea typeface="Lato"/>
              <a:cs typeface="Lato"/>
              <a:sym typeface="Lato"/>
            </a:endParaRPr>
          </a:p>
        </p:txBody>
      </p:sp>
      <p:pic>
        <p:nvPicPr>
          <p:cNvPr id="279" name="Google Shape;279;p38"/>
          <p:cNvPicPr preferRelativeResize="0"/>
          <p:nvPr/>
        </p:nvPicPr>
        <p:blipFill>
          <a:blip r:embed="rId3">
            <a:alphaModFix/>
          </a:blip>
          <a:stretch>
            <a:fillRect/>
          </a:stretch>
        </p:blipFill>
        <p:spPr>
          <a:xfrm>
            <a:off x="3536550" y="2886075"/>
            <a:ext cx="1736000" cy="694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ar"/>
              <a:t>Evaluation (Dice Function)</a:t>
            </a:r>
            <a:endParaRPr sz="1800">
              <a:solidFill>
                <a:srgbClr val="000000"/>
              </a:solidFill>
              <a:latin typeface="Arial"/>
              <a:ea typeface="Arial"/>
              <a:cs typeface="Arial"/>
              <a:sym typeface="Arial"/>
            </a:endParaRPr>
          </a:p>
        </p:txBody>
      </p:sp>
      <p:sp>
        <p:nvSpPr>
          <p:cNvPr id="285" name="Google Shape;285;p39"/>
          <p:cNvSpPr txBox="1"/>
          <p:nvPr>
            <p:ph idx="1" type="body"/>
          </p:nvPr>
        </p:nvSpPr>
        <p:spPr>
          <a:xfrm>
            <a:off x="702100" y="1579575"/>
            <a:ext cx="8067300" cy="265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ar" sz="1800">
                <a:solidFill>
                  <a:srgbClr val="000000"/>
                </a:solidFill>
                <a:latin typeface="Arial"/>
                <a:ea typeface="Arial"/>
                <a:cs typeface="Arial"/>
                <a:sym typeface="Arial"/>
              </a:rPr>
              <a:t>Dice similarity coefficient, which is a measure of </a:t>
            </a:r>
            <a:br>
              <a:rPr lang="ar" sz="1800">
                <a:solidFill>
                  <a:srgbClr val="000000"/>
                </a:solidFill>
                <a:latin typeface="Arial"/>
                <a:ea typeface="Arial"/>
                <a:cs typeface="Arial"/>
                <a:sym typeface="Arial"/>
              </a:rPr>
            </a:br>
            <a:r>
              <a:rPr lang="ar" sz="1800">
                <a:solidFill>
                  <a:srgbClr val="000000"/>
                </a:solidFill>
                <a:latin typeface="Arial"/>
                <a:ea typeface="Arial"/>
                <a:cs typeface="Arial"/>
                <a:sym typeface="Arial"/>
              </a:rPr>
              <a:t>how well two objects overlap.</a:t>
            </a:r>
            <a:br>
              <a:rPr lang="ar" sz="1800">
                <a:solidFill>
                  <a:srgbClr val="000000"/>
                </a:solidFill>
                <a:latin typeface="Arial"/>
                <a:ea typeface="Arial"/>
                <a:cs typeface="Arial"/>
                <a:sym typeface="Arial"/>
              </a:rPr>
            </a:br>
            <a:endParaRPr sz="18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ar" sz="1800">
                <a:solidFill>
                  <a:srgbClr val="000000"/>
                </a:solidFill>
                <a:latin typeface="Arial"/>
                <a:ea typeface="Arial"/>
                <a:cs typeface="Arial"/>
                <a:sym typeface="Arial"/>
              </a:rPr>
              <a:t>The Dice index ranges from</a:t>
            </a:r>
            <a:br>
              <a:rPr lang="ar" sz="1800">
                <a:solidFill>
                  <a:srgbClr val="000000"/>
                </a:solidFill>
                <a:latin typeface="Arial"/>
                <a:ea typeface="Arial"/>
                <a:cs typeface="Arial"/>
                <a:sym typeface="Arial"/>
              </a:rPr>
            </a:br>
            <a:r>
              <a:rPr lang="ar" sz="1800">
                <a:solidFill>
                  <a:srgbClr val="000000"/>
                </a:solidFill>
                <a:latin typeface="Arial"/>
                <a:ea typeface="Arial"/>
                <a:cs typeface="Arial"/>
                <a:sym typeface="Arial"/>
              </a:rPr>
              <a:t> 0 (complete mismatch) 	</a:t>
            </a:r>
            <a:br>
              <a:rPr lang="ar" sz="1800">
                <a:solidFill>
                  <a:srgbClr val="000000"/>
                </a:solidFill>
                <a:latin typeface="Arial"/>
                <a:ea typeface="Arial"/>
                <a:cs typeface="Arial"/>
                <a:sym typeface="Arial"/>
              </a:rPr>
            </a:br>
            <a:r>
              <a:rPr lang="ar" sz="1800">
                <a:solidFill>
                  <a:srgbClr val="000000"/>
                </a:solidFill>
                <a:latin typeface="Arial"/>
                <a:ea typeface="Arial"/>
                <a:cs typeface="Arial"/>
                <a:sym typeface="Arial"/>
              </a:rPr>
              <a:t> </a:t>
            </a:r>
            <a:r>
              <a:rPr lang="ar" sz="1800">
                <a:solidFill>
                  <a:srgbClr val="000000"/>
                </a:solidFill>
                <a:latin typeface="Arial"/>
                <a:ea typeface="Arial"/>
                <a:cs typeface="Arial"/>
                <a:sym typeface="Arial"/>
              </a:rPr>
              <a:t>To 1 (perfect match). 	</a:t>
            </a:r>
            <a:br>
              <a:rPr lang="ar"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800">
              <a:solidFill>
                <a:srgbClr val="000000"/>
              </a:solidFill>
              <a:latin typeface="Arial"/>
              <a:ea typeface="Arial"/>
              <a:cs typeface="Arial"/>
              <a:sym typeface="Arial"/>
            </a:endParaRPr>
          </a:p>
          <a:p>
            <a:pPr indent="0" lvl="0" marL="0" rtl="0" algn="l">
              <a:spcBef>
                <a:spcPts val="1600"/>
              </a:spcBef>
              <a:spcAft>
                <a:spcPts val="1600"/>
              </a:spcAft>
              <a:buNone/>
            </a:pPr>
            <a:r>
              <a:t/>
            </a:r>
            <a:endParaRPr>
              <a:solidFill>
                <a:srgbClr val="000000"/>
              </a:solidFill>
            </a:endParaRPr>
          </a:p>
        </p:txBody>
      </p:sp>
      <p:sp>
        <p:nvSpPr>
          <p:cNvPr id="286" name="Google Shape;286;p39"/>
          <p:cNvSpPr txBox="1"/>
          <p:nvPr/>
        </p:nvSpPr>
        <p:spPr>
          <a:xfrm>
            <a:off x="0" y="4736575"/>
            <a:ext cx="562500" cy="3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26</a:t>
            </a:r>
            <a:endParaRPr b="1" sz="1800">
              <a:latin typeface="Lato"/>
              <a:ea typeface="Lato"/>
              <a:cs typeface="Lato"/>
              <a:sym typeface="Lato"/>
            </a:endParaRPr>
          </a:p>
        </p:txBody>
      </p:sp>
      <p:pic>
        <p:nvPicPr>
          <p:cNvPr id="287" name="Google Shape;287;p39"/>
          <p:cNvPicPr preferRelativeResize="0"/>
          <p:nvPr/>
        </p:nvPicPr>
        <p:blipFill>
          <a:blip r:embed="rId3">
            <a:alphaModFix/>
          </a:blip>
          <a:stretch>
            <a:fillRect/>
          </a:stretch>
        </p:blipFill>
        <p:spPr>
          <a:xfrm>
            <a:off x="6074625" y="2236600"/>
            <a:ext cx="2943225" cy="2147675"/>
          </a:xfrm>
          <a:prstGeom prst="rect">
            <a:avLst/>
          </a:prstGeom>
          <a:noFill/>
          <a:ln>
            <a:noFill/>
          </a:ln>
        </p:spPr>
      </p:pic>
      <p:sp>
        <p:nvSpPr>
          <p:cNvPr id="288" name="Google Shape;288;p39"/>
          <p:cNvSpPr txBox="1"/>
          <p:nvPr/>
        </p:nvSpPr>
        <p:spPr>
          <a:xfrm>
            <a:off x="2533650" y="4842475"/>
            <a:ext cx="6484200" cy="2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ar" sz="800" u="sng">
                <a:solidFill>
                  <a:schemeClr val="hlink"/>
                </a:solidFill>
                <a:hlinkClick r:id="rId4"/>
              </a:rPr>
              <a:t>https://www.researchgate.net/figure/Calculation-of-the-Dice-similarity-coefficient-The-deformed-contour-of-the-liver-from_fig4_328671987</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None/>
            </a:pPr>
            <a:r>
              <a:rPr lang="ar" sz="800"/>
              <a:t> </a:t>
            </a:r>
            <a:endParaRPr sz="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Evaluation(Positive predictive value (PPV))</a:t>
            </a:r>
            <a:endParaRPr/>
          </a:p>
        </p:txBody>
      </p:sp>
      <p:sp>
        <p:nvSpPr>
          <p:cNvPr id="294" name="Google Shape;294;p40"/>
          <p:cNvSpPr txBox="1"/>
          <p:nvPr>
            <p:ph idx="1" type="body"/>
          </p:nvPr>
        </p:nvSpPr>
        <p:spPr>
          <a:xfrm>
            <a:off x="311700" y="1152475"/>
            <a:ext cx="8520600" cy="803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ar" sz="1600">
                <a:solidFill>
                  <a:srgbClr val="000000"/>
                </a:solidFill>
              </a:rPr>
              <a:t>Positive predictive value (PPV) is the probability that subjects with a positive screening test truly have the disease.</a:t>
            </a:r>
            <a:endParaRPr sz="1600">
              <a:solidFill>
                <a:srgbClr val="000000"/>
              </a:solidFill>
            </a:endParaRPr>
          </a:p>
        </p:txBody>
      </p:sp>
      <p:sp>
        <p:nvSpPr>
          <p:cNvPr id="295" name="Google Shape;295;p40"/>
          <p:cNvSpPr txBox="1"/>
          <p:nvPr/>
        </p:nvSpPr>
        <p:spPr>
          <a:xfrm>
            <a:off x="0" y="4781000"/>
            <a:ext cx="2457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solidFill>
                  <a:srgbClr val="FFFFFF"/>
                </a:solidFill>
                <a:latin typeface="Lato"/>
                <a:ea typeface="Lato"/>
                <a:cs typeface="Lato"/>
                <a:sym typeface="Lato"/>
              </a:rPr>
              <a:t>1</a:t>
            </a:r>
            <a:endParaRPr b="1" sz="1800">
              <a:solidFill>
                <a:srgbClr val="FFFFFF"/>
              </a:solidFill>
              <a:latin typeface="Lato"/>
              <a:ea typeface="Lato"/>
              <a:cs typeface="Lato"/>
              <a:sym typeface="Lato"/>
            </a:endParaRPr>
          </a:p>
        </p:txBody>
      </p:sp>
      <p:sp>
        <p:nvSpPr>
          <p:cNvPr id="296" name="Google Shape;296;p40"/>
          <p:cNvSpPr txBox="1"/>
          <p:nvPr/>
        </p:nvSpPr>
        <p:spPr>
          <a:xfrm>
            <a:off x="0" y="4781000"/>
            <a:ext cx="5013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27</a:t>
            </a:r>
            <a:endParaRPr b="1" sz="1800">
              <a:latin typeface="Lato"/>
              <a:ea typeface="Lato"/>
              <a:cs typeface="Lato"/>
              <a:sym typeface="Lato"/>
            </a:endParaRPr>
          </a:p>
        </p:txBody>
      </p:sp>
      <p:sp>
        <p:nvSpPr>
          <p:cNvPr id="297" name="Google Shape;297;p40"/>
          <p:cNvSpPr txBox="1"/>
          <p:nvPr>
            <p:ph type="title"/>
          </p:nvPr>
        </p:nvSpPr>
        <p:spPr>
          <a:xfrm>
            <a:off x="395700" y="2571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Evaluation(Negative predictive value (NPV)) </a:t>
            </a:r>
            <a:endParaRPr/>
          </a:p>
        </p:txBody>
      </p:sp>
      <p:sp>
        <p:nvSpPr>
          <p:cNvPr id="298" name="Google Shape;298;p40"/>
          <p:cNvSpPr txBox="1"/>
          <p:nvPr>
            <p:ph idx="1" type="body"/>
          </p:nvPr>
        </p:nvSpPr>
        <p:spPr>
          <a:xfrm>
            <a:off x="395700" y="3279200"/>
            <a:ext cx="8520600" cy="803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ar" sz="1600">
                <a:solidFill>
                  <a:srgbClr val="000000"/>
                </a:solidFill>
              </a:rPr>
              <a:t>Negative predictive value (NPV) is the probability that subjects with a negative screening test truly don't have the disease.</a:t>
            </a:r>
            <a:endParaRPr sz="1600">
              <a:solidFill>
                <a:srgbClr val="000000"/>
              </a:solidFill>
            </a:endParaRPr>
          </a:p>
        </p:txBody>
      </p:sp>
      <p:pic>
        <p:nvPicPr>
          <p:cNvPr id="299" name="Google Shape;299;p40"/>
          <p:cNvPicPr preferRelativeResize="0"/>
          <p:nvPr/>
        </p:nvPicPr>
        <p:blipFill>
          <a:blip r:embed="rId3">
            <a:alphaModFix/>
          </a:blip>
          <a:stretch>
            <a:fillRect/>
          </a:stretch>
        </p:blipFill>
        <p:spPr>
          <a:xfrm>
            <a:off x="3924288" y="1853175"/>
            <a:ext cx="2886075" cy="590550"/>
          </a:xfrm>
          <a:prstGeom prst="rect">
            <a:avLst/>
          </a:prstGeom>
          <a:noFill/>
          <a:ln>
            <a:noFill/>
          </a:ln>
        </p:spPr>
      </p:pic>
      <p:pic>
        <p:nvPicPr>
          <p:cNvPr id="300" name="Google Shape;300;p40"/>
          <p:cNvPicPr preferRelativeResize="0"/>
          <p:nvPr/>
        </p:nvPicPr>
        <p:blipFill>
          <a:blip r:embed="rId4">
            <a:alphaModFix/>
          </a:blip>
          <a:stretch>
            <a:fillRect/>
          </a:stretch>
        </p:blipFill>
        <p:spPr>
          <a:xfrm>
            <a:off x="3924300" y="4217650"/>
            <a:ext cx="2962275" cy="552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1"/>
          <p:cNvSpPr txBox="1"/>
          <p:nvPr/>
        </p:nvSpPr>
        <p:spPr>
          <a:xfrm>
            <a:off x="0" y="4781000"/>
            <a:ext cx="2457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solidFill>
                  <a:srgbClr val="FFFFFF"/>
                </a:solidFill>
                <a:latin typeface="Lato"/>
                <a:ea typeface="Lato"/>
                <a:cs typeface="Lato"/>
                <a:sym typeface="Lato"/>
              </a:rPr>
              <a:t>1</a:t>
            </a:r>
            <a:endParaRPr b="1" sz="1800">
              <a:solidFill>
                <a:srgbClr val="FFFFFF"/>
              </a:solidFill>
              <a:latin typeface="Lato"/>
              <a:ea typeface="Lato"/>
              <a:cs typeface="Lato"/>
              <a:sym typeface="Lato"/>
            </a:endParaRPr>
          </a:p>
        </p:txBody>
      </p:sp>
      <p:sp>
        <p:nvSpPr>
          <p:cNvPr id="306" name="Google Shape;306;p41"/>
          <p:cNvSpPr txBox="1"/>
          <p:nvPr/>
        </p:nvSpPr>
        <p:spPr>
          <a:xfrm>
            <a:off x="0" y="4781000"/>
            <a:ext cx="5013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28</a:t>
            </a:r>
            <a:endParaRPr b="1" sz="1800">
              <a:latin typeface="Lato"/>
              <a:ea typeface="Lato"/>
              <a:cs typeface="Lato"/>
              <a:sym typeface="Lato"/>
            </a:endParaRPr>
          </a:p>
        </p:txBody>
      </p:sp>
      <p:sp>
        <p:nvSpPr>
          <p:cNvPr id="307" name="Google Shape;307;p41"/>
          <p:cNvSpPr txBox="1"/>
          <p:nvPr/>
        </p:nvSpPr>
        <p:spPr>
          <a:xfrm>
            <a:off x="497125" y="105975"/>
            <a:ext cx="3000000" cy="6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2600">
                <a:solidFill>
                  <a:schemeClr val="dk1"/>
                </a:solidFill>
                <a:latin typeface="Raleway"/>
                <a:ea typeface="Raleway"/>
                <a:cs typeface="Raleway"/>
                <a:sym typeface="Raleway"/>
              </a:rPr>
              <a:t>Evaluat</a:t>
            </a:r>
            <a:r>
              <a:rPr lang="ar" sz="2800">
                <a:solidFill>
                  <a:schemeClr val="dk1"/>
                </a:solidFill>
              </a:rPr>
              <a:t> </a:t>
            </a:r>
            <a:r>
              <a:rPr b="1" lang="ar" sz="2600">
                <a:solidFill>
                  <a:schemeClr val="dk1"/>
                </a:solidFill>
                <a:latin typeface="Raleway"/>
                <a:ea typeface="Raleway"/>
                <a:cs typeface="Raleway"/>
                <a:sym typeface="Raleway"/>
              </a:rPr>
              <a:t>[U-net]</a:t>
            </a:r>
            <a:endParaRPr/>
          </a:p>
        </p:txBody>
      </p:sp>
      <p:pic>
        <p:nvPicPr>
          <p:cNvPr id="308" name="Google Shape;308;p41"/>
          <p:cNvPicPr preferRelativeResize="0"/>
          <p:nvPr/>
        </p:nvPicPr>
        <p:blipFill>
          <a:blip r:embed="rId3">
            <a:alphaModFix/>
          </a:blip>
          <a:stretch>
            <a:fillRect/>
          </a:stretch>
        </p:blipFill>
        <p:spPr>
          <a:xfrm>
            <a:off x="152400" y="756125"/>
            <a:ext cx="8839200" cy="1487300"/>
          </a:xfrm>
          <a:prstGeom prst="rect">
            <a:avLst/>
          </a:prstGeom>
          <a:noFill/>
          <a:ln>
            <a:noFill/>
          </a:ln>
        </p:spPr>
      </p:pic>
      <p:sp>
        <p:nvSpPr>
          <p:cNvPr id="309" name="Google Shape;309;p41"/>
          <p:cNvSpPr txBox="1"/>
          <p:nvPr>
            <p:ph type="title"/>
          </p:nvPr>
        </p:nvSpPr>
        <p:spPr>
          <a:xfrm>
            <a:off x="544988" y="2571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ar" sz="2600">
                <a:latin typeface="Raleway"/>
                <a:ea typeface="Raleway"/>
                <a:cs typeface="Raleway"/>
                <a:sym typeface="Raleway"/>
              </a:rPr>
              <a:t>Evaluat</a:t>
            </a:r>
            <a:r>
              <a:rPr b="1" lang="ar" sz="2600">
                <a:latin typeface="Raleway"/>
                <a:ea typeface="Raleway"/>
                <a:cs typeface="Raleway"/>
                <a:sym typeface="Raleway"/>
              </a:rPr>
              <a:t> [LinkNet]</a:t>
            </a:r>
            <a:endParaRPr/>
          </a:p>
        </p:txBody>
      </p:sp>
      <p:pic>
        <p:nvPicPr>
          <p:cNvPr id="310" name="Google Shape;310;p41"/>
          <p:cNvPicPr preferRelativeResize="0"/>
          <p:nvPr/>
        </p:nvPicPr>
        <p:blipFill>
          <a:blip r:embed="rId4">
            <a:alphaModFix/>
          </a:blip>
          <a:stretch>
            <a:fillRect/>
          </a:stretch>
        </p:blipFill>
        <p:spPr>
          <a:xfrm>
            <a:off x="152388" y="3091650"/>
            <a:ext cx="8839201" cy="1511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23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Introduction</a:t>
            </a:r>
            <a:endParaRPr/>
          </a:p>
        </p:txBody>
      </p:sp>
      <p:sp>
        <p:nvSpPr>
          <p:cNvPr id="78" name="Google Shape;78;p15"/>
          <p:cNvSpPr txBox="1"/>
          <p:nvPr>
            <p:ph idx="1" type="body"/>
          </p:nvPr>
        </p:nvSpPr>
        <p:spPr>
          <a:xfrm>
            <a:off x="488400" y="862050"/>
            <a:ext cx="4565400" cy="4161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ar" sz="1600">
                <a:solidFill>
                  <a:srgbClr val="000000"/>
                </a:solidFill>
              </a:rPr>
              <a:t>The coronavirus disease (COVID-19) is an infectious disease caused by a new strain of coronavirus. </a:t>
            </a:r>
            <a:br>
              <a:rPr lang="ar" sz="1600">
                <a:solidFill>
                  <a:srgbClr val="000000"/>
                </a:solidFill>
              </a:rPr>
            </a:br>
            <a:endParaRPr sz="1600">
              <a:solidFill>
                <a:srgbClr val="000000"/>
              </a:solidFill>
            </a:endParaRPr>
          </a:p>
          <a:p>
            <a:pPr indent="-330200" lvl="0" marL="457200" rtl="0" algn="l">
              <a:spcBef>
                <a:spcPts val="0"/>
              </a:spcBef>
              <a:spcAft>
                <a:spcPts val="0"/>
              </a:spcAft>
              <a:buClr>
                <a:srgbClr val="000000"/>
              </a:buClr>
              <a:buSzPts val="1600"/>
              <a:buFont typeface="Arial"/>
              <a:buChar char="-"/>
            </a:pPr>
            <a:r>
              <a:rPr lang="ar" sz="1600">
                <a:solidFill>
                  <a:srgbClr val="000000"/>
                </a:solidFill>
              </a:rPr>
              <a:t>This new virus and disease were unknown before the outbreak began in Wuhan, China, in December 2019.</a:t>
            </a:r>
            <a:br>
              <a:rPr lang="ar" sz="1600">
                <a:solidFill>
                  <a:srgbClr val="000000"/>
                </a:solidFill>
              </a:rPr>
            </a:br>
            <a:endParaRPr sz="1600">
              <a:solidFill>
                <a:srgbClr val="000000"/>
              </a:solidFill>
            </a:endParaRPr>
          </a:p>
          <a:p>
            <a:pPr indent="-330200" lvl="0" marL="457200" rtl="0" algn="l">
              <a:spcBef>
                <a:spcPts val="0"/>
              </a:spcBef>
              <a:spcAft>
                <a:spcPts val="0"/>
              </a:spcAft>
              <a:buClr>
                <a:srgbClr val="000000"/>
              </a:buClr>
              <a:buSzPts val="1600"/>
              <a:buFont typeface="Arial"/>
              <a:buChar char="-"/>
            </a:pPr>
            <a:r>
              <a:rPr lang="ar" sz="1600">
                <a:solidFill>
                  <a:schemeClr val="dk1"/>
                </a:solidFill>
              </a:rPr>
              <a:t>This virus directly causes respiratory diseases, and this appears in the lungs.</a:t>
            </a:r>
            <a:br>
              <a:rPr lang="ar" sz="1600">
                <a:solidFill>
                  <a:srgbClr val="000000"/>
                </a:solidFill>
              </a:rPr>
            </a:br>
            <a:endParaRPr sz="1600">
              <a:solidFill>
                <a:srgbClr val="000000"/>
              </a:solidFill>
            </a:endParaRPr>
          </a:p>
          <a:p>
            <a:pPr indent="-330200" lvl="0" marL="457200" rtl="0" algn="l">
              <a:spcBef>
                <a:spcPts val="0"/>
              </a:spcBef>
              <a:spcAft>
                <a:spcPts val="0"/>
              </a:spcAft>
              <a:buClr>
                <a:srgbClr val="000000"/>
              </a:buClr>
              <a:buSzPts val="1600"/>
              <a:buChar char="-"/>
            </a:pPr>
            <a:r>
              <a:rPr lang="ar" sz="1600">
                <a:solidFill>
                  <a:srgbClr val="000000"/>
                </a:solidFill>
              </a:rPr>
              <a:t>This virus has claimed many lives around the world and until now</a:t>
            </a:r>
            <a:endParaRPr sz="1600">
              <a:solidFill>
                <a:srgbClr val="000000"/>
              </a:solidFill>
            </a:endParaRPr>
          </a:p>
        </p:txBody>
      </p:sp>
      <p:sp>
        <p:nvSpPr>
          <p:cNvPr id="79" name="Google Shape;79;p15"/>
          <p:cNvSpPr txBox="1"/>
          <p:nvPr/>
        </p:nvSpPr>
        <p:spPr>
          <a:xfrm>
            <a:off x="0" y="4781000"/>
            <a:ext cx="2457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2</a:t>
            </a:r>
            <a:endParaRPr b="1" sz="1800">
              <a:latin typeface="Lato"/>
              <a:ea typeface="Lato"/>
              <a:cs typeface="Lato"/>
              <a:sym typeface="Lato"/>
            </a:endParaRPr>
          </a:p>
        </p:txBody>
      </p:sp>
      <p:pic>
        <p:nvPicPr>
          <p:cNvPr id="80" name="Google Shape;80;p15"/>
          <p:cNvPicPr preferRelativeResize="0"/>
          <p:nvPr/>
        </p:nvPicPr>
        <p:blipFill>
          <a:blip r:embed="rId3">
            <a:alphaModFix/>
          </a:blip>
          <a:stretch>
            <a:fillRect/>
          </a:stretch>
        </p:blipFill>
        <p:spPr>
          <a:xfrm>
            <a:off x="5053798" y="637652"/>
            <a:ext cx="4090200" cy="4204898"/>
          </a:xfrm>
          <a:prstGeom prst="rect">
            <a:avLst/>
          </a:prstGeom>
          <a:noFill/>
          <a:ln>
            <a:noFill/>
          </a:ln>
        </p:spPr>
      </p:pic>
      <p:sp>
        <p:nvSpPr>
          <p:cNvPr id="81" name="Google Shape;81;p15"/>
          <p:cNvSpPr txBox="1"/>
          <p:nvPr/>
        </p:nvSpPr>
        <p:spPr>
          <a:xfrm>
            <a:off x="5053800" y="4811750"/>
            <a:ext cx="2770200" cy="2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ar" sz="800" u="sng">
                <a:solidFill>
                  <a:schemeClr val="hlink"/>
                </a:solidFill>
                <a:hlinkClick r:id="rId4"/>
              </a:rPr>
              <a:t>http://medicalsegmentation.com/covid19/</a:t>
            </a:r>
            <a:r>
              <a:rPr lang="ar" sz="800">
                <a:solidFill>
                  <a:schemeClr val="dk1"/>
                </a:solidFill>
              </a:rPr>
              <a:t> </a:t>
            </a:r>
            <a:endParaRPr sz="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2"/>
          <p:cNvSpPr txBox="1"/>
          <p:nvPr>
            <p:ph type="title"/>
          </p:nvPr>
        </p:nvSpPr>
        <p:spPr>
          <a:xfrm>
            <a:off x="311700" y="2654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ar" sz="2600">
                <a:latin typeface="Raleway"/>
                <a:ea typeface="Raleway"/>
                <a:cs typeface="Raleway"/>
                <a:sym typeface="Raleway"/>
              </a:rPr>
              <a:t>Evaluat</a:t>
            </a:r>
            <a:r>
              <a:rPr b="1" lang="ar" sz="2600">
                <a:latin typeface="Raleway"/>
                <a:ea typeface="Raleway"/>
                <a:cs typeface="Raleway"/>
                <a:sym typeface="Raleway"/>
              </a:rPr>
              <a:t> [PSPNet]</a:t>
            </a:r>
            <a:endParaRPr/>
          </a:p>
        </p:txBody>
      </p:sp>
      <p:pic>
        <p:nvPicPr>
          <p:cNvPr id="316" name="Google Shape;316;p42"/>
          <p:cNvPicPr preferRelativeResize="0"/>
          <p:nvPr/>
        </p:nvPicPr>
        <p:blipFill>
          <a:blip r:embed="rId3">
            <a:alphaModFix/>
          </a:blip>
          <a:stretch>
            <a:fillRect/>
          </a:stretch>
        </p:blipFill>
        <p:spPr>
          <a:xfrm>
            <a:off x="187900" y="3226977"/>
            <a:ext cx="8768175" cy="1552350"/>
          </a:xfrm>
          <a:prstGeom prst="rect">
            <a:avLst/>
          </a:prstGeom>
          <a:noFill/>
          <a:ln>
            <a:noFill/>
          </a:ln>
        </p:spPr>
      </p:pic>
      <p:sp>
        <p:nvSpPr>
          <p:cNvPr id="317" name="Google Shape;317;p42"/>
          <p:cNvSpPr txBox="1"/>
          <p:nvPr>
            <p:ph type="title"/>
          </p:nvPr>
        </p:nvSpPr>
        <p:spPr>
          <a:xfrm>
            <a:off x="187900" y="118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ar" sz="2600">
                <a:latin typeface="Raleway"/>
                <a:ea typeface="Raleway"/>
                <a:cs typeface="Raleway"/>
                <a:sym typeface="Raleway"/>
              </a:rPr>
              <a:t>Evaluat</a:t>
            </a:r>
            <a:r>
              <a:rPr b="1" lang="ar" sz="2600">
                <a:latin typeface="Raleway"/>
                <a:ea typeface="Raleway"/>
                <a:cs typeface="Raleway"/>
                <a:sym typeface="Raleway"/>
              </a:rPr>
              <a:t> [FPN]</a:t>
            </a:r>
            <a:endParaRPr/>
          </a:p>
        </p:txBody>
      </p:sp>
      <p:pic>
        <p:nvPicPr>
          <p:cNvPr id="318" name="Google Shape;318;p42"/>
          <p:cNvPicPr preferRelativeResize="0"/>
          <p:nvPr/>
        </p:nvPicPr>
        <p:blipFill>
          <a:blip r:embed="rId4">
            <a:alphaModFix/>
          </a:blip>
          <a:stretch>
            <a:fillRect/>
          </a:stretch>
        </p:blipFill>
        <p:spPr>
          <a:xfrm>
            <a:off x="187913" y="816975"/>
            <a:ext cx="8768176" cy="1711675"/>
          </a:xfrm>
          <a:prstGeom prst="rect">
            <a:avLst/>
          </a:prstGeom>
          <a:noFill/>
          <a:ln>
            <a:noFill/>
          </a:ln>
        </p:spPr>
      </p:pic>
      <p:sp>
        <p:nvSpPr>
          <p:cNvPr id="319" name="Google Shape;319;p42"/>
          <p:cNvSpPr txBox="1"/>
          <p:nvPr/>
        </p:nvSpPr>
        <p:spPr>
          <a:xfrm>
            <a:off x="0" y="4781000"/>
            <a:ext cx="5619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29</a:t>
            </a:r>
            <a:endParaRPr b="1" sz="1800">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3"/>
          <p:cNvSpPr txBox="1"/>
          <p:nvPr>
            <p:ph type="title"/>
          </p:nvPr>
        </p:nvSpPr>
        <p:spPr>
          <a:xfrm>
            <a:off x="2951875" y="81950"/>
            <a:ext cx="2805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U-net</a:t>
            </a:r>
            <a:endParaRPr/>
          </a:p>
        </p:txBody>
      </p:sp>
      <p:pic>
        <p:nvPicPr>
          <p:cNvPr id="325" name="Google Shape;325;p43"/>
          <p:cNvPicPr preferRelativeResize="0"/>
          <p:nvPr/>
        </p:nvPicPr>
        <p:blipFill>
          <a:blip r:embed="rId3">
            <a:alphaModFix/>
          </a:blip>
          <a:stretch>
            <a:fillRect/>
          </a:stretch>
        </p:blipFill>
        <p:spPr>
          <a:xfrm>
            <a:off x="2640175" y="654650"/>
            <a:ext cx="2886375" cy="1947717"/>
          </a:xfrm>
          <a:prstGeom prst="rect">
            <a:avLst/>
          </a:prstGeom>
          <a:noFill/>
          <a:ln>
            <a:noFill/>
          </a:ln>
        </p:spPr>
      </p:pic>
      <p:sp>
        <p:nvSpPr>
          <p:cNvPr id="326" name="Google Shape;326;p43"/>
          <p:cNvSpPr txBox="1"/>
          <p:nvPr>
            <p:ph type="title"/>
          </p:nvPr>
        </p:nvSpPr>
        <p:spPr>
          <a:xfrm>
            <a:off x="5882225" y="81950"/>
            <a:ext cx="142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L</a:t>
            </a:r>
            <a:r>
              <a:rPr lang="ar"/>
              <a:t>inknet</a:t>
            </a:r>
            <a:endParaRPr/>
          </a:p>
        </p:txBody>
      </p:sp>
      <p:pic>
        <p:nvPicPr>
          <p:cNvPr id="327" name="Google Shape;327;p43"/>
          <p:cNvPicPr preferRelativeResize="0"/>
          <p:nvPr/>
        </p:nvPicPr>
        <p:blipFill>
          <a:blip r:embed="rId4">
            <a:alphaModFix/>
          </a:blip>
          <a:stretch>
            <a:fillRect/>
          </a:stretch>
        </p:blipFill>
        <p:spPr>
          <a:xfrm>
            <a:off x="6030094" y="685550"/>
            <a:ext cx="3073655" cy="1947725"/>
          </a:xfrm>
          <a:prstGeom prst="rect">
            <a:avLst/>
          </a:prstGeom>
          <a:noFill/>
          <a:ln>
            <a:noFill/>
          </a:ln>
        </p:spPr>
      </p:pic>
      <p:sp>
        <p:nvSpPr>
          <p:cNvPr id="328" name="Google Shape;328;p43"/>
          <p:cNvSpPr txBox="1"/>
          <p:nvPr>
            <p:ph type="title"/>
          </p:nvPr>
        </p:nvSpPr>
        <p:spPr>
          <a:xfrm>
            <a:off x="3143400" y="81950"/>
            <a:ext cx="104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1600">
              <a:solidFill>
                <a:srgbClr val="000000"/>
              </a:solidFill>
              <a:latin typeface="Arial"/>
              <a:ea typeface="Arial"/>
              <a:cs typeface="Arial"/>
              <a:sym typeface="Arial"/>
            </a:endParaRPr>
          </a:p>
          <a:p>
            <a:pPr indent="0" lvl="0" marL="0" rtl="0" algn="l">
              <a:spcBef>
                <a:spcPts val="0"/>
              </a:spcBef>
              <a:spcAft>
                <a:spcPts val="0"/>
              </a:spcAft>
              <a:buNone/>
            </a:pPr>
            <a:r>
              <a:t/>
            </a:r>
            <a:endParaRPr sz="1600"/>
          </a:p>
        </p:txBody>
      </p:sp>
      <p:pic>
        <p:nvPicPr>
          <p:cNvPr id="329" name="Google Shape;329;p43"/>
          <p:cNvPicPr preferRelativeResize="0"/>
          <p:nvPr/>
        </p:nvPicPr>
        <p:blipFill>
          <a:blip r:embed="rId5">
            <a:alphaModFix/>
          </a:blip>
          <a:stretch>
            <a:fillRect/>
          </a:stretch>
        </p:blipFill>
        <p:spPr>
          <a:xfrm>
            <a:off x="2640175" y="3182972"/>
            <a:ext cx="3073650" cy="1960528"/>
          </a:xfrm>
          <a:prstGeom prst="rect">
            <a:avLst/>
          </a:prstGeom>
          <a:noFill/>
          <a:ln>
            <a:noFill/>
          </a:ln>
        </p:spPr>
      </p:pic>
      <p:sp>
        <p:nvSpPr>
          <p:cNvPr id="330" name="Google Shape;330;p43"/>
          <p:cNvSpPr txBox="1"/>
          <p:nvPr/>
        </p:nvSpPr>
        <p:spPr>
          <a:xfrm>
            <a:off x="2951875" y="2738975"/>
            <a:ext cx="1525800" cy="4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ar" sz="2800">
                <a:solidFill>
                  <a:schemeClr val="dk1"/>
                </a:solidFill>
              </a:rPr>
              <a:t>PSPnet</a:t>
            </a:r>
            <a:endParaRPr/>
          </a:p>
        </p:txBody>
      </p:sp>
      <p:pic>
        <p:nvPicPr>
          <p:cNvPr id="331" name="Google Shape;331;p43"/>
          <p:cNvPicPr preferRelativeResize="0"/>
          <p:nvPr/>
        </p:nvPicPr>
        <p:blipFill>
          <a:blip r:embed="rId5">
            <a:alphaModFix/>
          </a:blip>
          <a:stretch>
            <a:fillRect/>
          </a:stretch>
        </p:blipFill>
        <p:spPr>
          <a:xfrm>
            <a:off x="6030100" y="3182972"/>
            <a:ext cx="3073650" cy="1960528"/>
          </a:xfrm>
          <a:prstGeom prst="rect">
            <a:avLst/>
          </a:prstGeom>
          <a:noFill/>
          <a:ln>
            <a:noFill/>
          </a:ln>
        </p:spPr>
      </p:pic>
      <p:sp>
        <p:nvSpPr>
          <p:cNvPr id="332" name="Google Shape;332;p43"/>
          <p:cNvSpPr txBox="1"/>
          <p:nvPr/>
        </p:nvSpPr>
        <p:spPr>
          <a:xfrm>
            <a:off x="6030100" y="2776375"/>
            <a:ext cx="1525800" cy="4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ar" sz="2800">
                <a:solidFill>
                  <a:schemeClr val="dk1"/>
                </a:solidFill>
              </a:rPr>
              <a:t>FPN</a:t>
            </a:r>
            <a:endParaRPr sz="2800">
              <a:solidFill>
                <a:schemeClr val="dk1"/>
              </a:solidFill>
            </a:endParaRPr>
          </a:p>
        </p:txBody>
      </p:sp>
      <p:sp>
        <p:nvSpPr>
          <p:cNvPr id="333" name="Google Shape;333;p43"/>
          <p:cNvSpPr txBox="1"/>
          <p:nvPr/>
        </p:nvSpPr>
        <p:spPr>
          <a:xfrm>
            <a:off x="82075" y="157325"/>
            <a:ext cx="2325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ar" sz="2800">
                <a:solidFill>
                  <a:schemeClr val="dk1"/>
                </a:solidFill>
              </a:rPr>
              <a:t>ROC Curve :</a:t>
            </a:r>
            <a:endParaRPr/>
          </a:p>
        </p:txBody>
      </p:sp>
      <p:sp>
        <p:nvSpPr>
          <p:cNvPr id="334" name="Google Shape;334;p43"/>
          <p:cNvSpPr txBox="1"/>
          <p:nvPr/>
        </p:nvSpPr>
        <p:spPr>
          <a:xfrm>
            <a:off x="0" y="4781000"/>
            <a:ext cx="5619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30</a:t>
            </a:r>
            <a:endParaRPr b="1" sz="1800">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4"/>
          <p:cNvSpPr txBox="1"/>
          <p:nvPr>
            <p:ph type="title"/>
          </p:nvPr>
        </p:nvSpPr>
        <p:spPr>
          <a:xfrm>
            <a:off x="7724400" y="207150"/>
            <a:ext cx="141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U-net</a:t>
            </a:r>
            <a:endParaRPr/>
          </a:p>
        </p:txBody>
      </p:sp>
      <p:pic>
        <p:nvPicPr>
          <p:cNvPr id="340" name="Google Shape;340;p44"/>
          <p:cNvPicPr preferRelativeResize="0"/>
          <p:nvPr/>
        </p:nvPicPr>
        <p:blipFill>
          <a:blip r:embed="rId3">
            <a:alphaModFix/>
          </a:blip>
          <a:stretch>
            <a:fillRect/>
          </a:stretch>
        </p:blipFill>
        <p:spPr>
          <a:xfrm>
            <a:off x="2369650" y="811500"/>
            <a:ext cx="6773455" cy="1717050"/>
          </a:xfrm>
          <a:prstGeom prst="rect">
            <a:avLst/>
          </a:prstGeom>
          <a:noFill/>
          <a:ln>
            <a:noFill/>
          </a:ln>
        </p:spPr>
      </p:pic>
      <p:sp>
        <p:nvSpPr>
          <p:cNvPr id="341" name="Google Shape;341;p44"/>
          <p:cNvSpPr txBox="1"/>
          <p:nvPr>
            <p:ph type="title"/>
          </p:nvPr>
        </p:nvSpPr>
        <p:spPr>
          <a:xfrm>
            <a:off x="7513150" y="2650925"/>
            <a:ext cx="15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Link-net</a:t>
            </a:r>
            <a:endParaRPr/>
          </a:p>
        </p:txBody>
      </p:sp>
      <p:pic>
        <p:nvPicPr>
          <p:cNvPr id="342" name="Google Shape;342;p44"/>
          <p:cNvPicPr preferRelativeResize="0"/>
          <p:nvPr/>
        </p:nvPicPr>
        <p:blipFill>
          <a:blip r:embed="rId4">
            <a:alphaModFix/>
          </a:blip>
          <a:stretch>
            <a:fillRect/>
          </a:stretch>
        </p:blipFill>
        <p:spPr>
          <a:xfrm>
            <a:off x="2368738" y="3223625"/>
            <a:ext cx="6775272" cy="1753750"/>
          </a:xfrm>
          <a:prstGeom prst="rect">
            <a:avLst/>
          </a:prstGeom>
          <a:noFill/>
          <a:ln>
            <a:noFill/>
          </a:ln>
        </p:spPr>
      </p:pic>
      <p:sp>
        <p:nvSpPr>
          <p:cNvPr id="343" name="Google Shape;343;p44"/>
          <p:cNvSpPr txBox="1"/>
          <p:nvPr/>
        </p:nvSpPr>
        <p:spPr>
          <a:xfrm>
            <a:off x="0" y="-184675"/>
            <a:ext cx="5287200" cy="9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lang="ar" sz="2800">
                <a:solidFill>
                  <a:schemeClr val="dk1"/>
                </a:solidFill>
              </a:rPr>
              <a:t>Bland-Altman Plot:</a:t>
            </a:r>
            <a:endParaRPr sz="2800">
              <a:solidFill>
                <a:schemeClr val="dk1"/>
              </a:solidFill>
            </a:endParaRPr>
          </a:p>
          <a:p>
            <a:pPr indent="0" lvl="0" marL="0" rtl="0" algn="l">
              <a:spcBef>
                <a:spcPts val="600"/>
              </a:spcBef>
              <a:spcAft>
                <a:spcPts val="0"/>
              </a:spcAft>
              <a:buNone/>
            </a:pPr>
            <a:r>
              <a:t/>
            </a:r>
            <a:endParaRPr sz="2800">
              <a:solidFill>
                <a:schemeClr val="dk1"/>
              </a:solidFill>
            </a:endParaRPr>
          </a:p>
        </p:txBody>
      </p:sp>
      <p:sp>
        <p:nvSpPr>
          <p:cNvPr id="344" name="Google Shape;344;p44"/>
          <p:cNvSpPr txBox="1"/>
          <p:nvPr/>
        </p:nvSpPr>
        <p:spPr>
          <a:xfrm>
            <a:off x="0" y="4781000"/>
            <a:ext cx="5619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31</a:t>
            </a:r>
            <a:endParaRPr b="1" sz="1800">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5"/>
          <p:cNvSpPr txBox="1"/>
          <p:nvPr>
            <p:ph type="title"/>
          </p:nvPr>
        </p:nvSpPr>
        <p:spPr>
          <a:xfrm>
            <a:off x="7805150" y="116700"/>
            <a:ext cx="120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ar" sz="2600">
                <a:latin typeface="Raleway"/>
                <a:ea typeface="Raleway"/>
                <a:cs typeface="Raleway"/>
                <a:sym typeface="Raleway"/>
              </a:rPr>
              <a:t>FPN</a:t>
            </a:r>
            <a:endParaRPr/>
          </a:p>
        </p:txBody>
      </p:sp>
      <p:pic>
        <p:nvPicPr>
          <p:cNvPr id="350" name="Google Shape;350;p45"/>
          <p:cNvPicPr preferRelativeResize="0"/>
          <p:nvPr/>
        </p:nvPicPr>
        <p:blipFill>
          <a:blip r:embed="rId3">
            <a:alphaModFix/>
          </a:blip>
          <a:stretch>
            <a:fillRect/>
          </a:stretch>
        </p:blipFill>
        <p:spPr>
          <a:xfrm>
            <a:off x="2409263" y="2982225"/>
            <a:ext cx="6758676" cy="1870700"/>
          </a:xfrm>
          <a:prstGeom prst="rect">
            <a:avLst/>
          </a:prstGeom>
          <a:noFill/>
          <a:ln>
            <a:noFill/>
          </a:ln>
        </p:spPr>
      </p:pic>
      <p:sp>
        <p:nvSpPr>
          <p:cNvPr id="351" name="Google Shape;351;p45"/>
          <p:cNvSpPr txBox="1"/>
          <p:nvPr/>
        </p:nvSpPr>
        <p:spPr>
          <a:xfrm>
            <a:off x="7620350" y="2407575"/>
            <a:ext cx="13944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2600">
                <a:solidFill>
                  <a:schemeClr val="dk1"/>
                </a:solidFill>
                <a:latin typeface="Raleway"/>
                <a:ea typeface="Raleway"/>
                <a:cs typeface="Raleway"/>
                <a:sym typeface="Raleway"/>
              </a:rPr>
              <a:t>PSPnet</a:t>
            </a:r>
            <a:endParaRPr/>
          </a:p>
        </p:txBody>
      </p:sp>
      <p:pic>
        <p:nvPicPr>
          <p:cNvPr id="352" name="Google Shape;352;p45"/>
          <p:cNvPicPr preferRelativeResize="0"/>
          <p:nvPr/>
        </p:nvPicPr>
        <p:blipFill>
          <a:blip r:embed="rId4">
            <a:alphaModFix/>
          </a:blip>
          <a:stretch>
            <a:fillRect/>
          </a:stretch>
        </p:blipFill>
        <p:spPr>
          <a:xfrm>
            <a:off x="2433213" y="655150"/>
            <a:ext cx="6710799" cy="1813975"/>
          </a:xfrm>
          <a:prstGeom prst="rect">
            <a:avLst/>
          </a:prstGeom>
          <a:noFill/>
          <a:ln>
            <a:noFill/>
          </a:ln>
        </p:spPr>
      </p:pic>
      <p:sp>
        <p:nvSpPr>
          <p:cNvPr id="353" name="Google Shape;353;p45"/>
          <p:cNvSpPr txBox="1"/>
          <p:nvPr/>
        </p:nvSpPr>
        <p:spPr>
          <a:xfrm>
            <a:off x="0" y="-184675"/>
            <a:ext cx="5287200" cy="9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lang="ar" sz="2800">
                <a:solidFill>
                  <a:schemeClr val="dk1"/>
                </a:solidFill>
              </a:rPr>
              <a:t>Bland-Altman Plot:</a:t>
            </a:r>
            <a:endParaRPr sz="2800">
              <a:solidFill>
                <a:schemeClr val="dk1"/>
              </a:solidFill>
            </a:endParaRPr>
          </a:p>
          <a:p>
            <a:pPr indent="0" lvl="0" marL="0" rtl="0" algn="l">
              <a:spcBef>
                <a:spcPts val="600"/>
              </a:spcBef>
              <a:spcAft>
                <a:spcPts val="0"/>
              </a:spcAft>
              <a:buNone/>
            </a:pPr>
            <a:r>
              <a:t/>
            </a:r>
            <a:endParaRPr sz="2800">
              <a:solidFill>
                <a:schemeClr val="dk1"/>
              </a:solidFill>
            </a:endParaRPr>
          </a:p>
        </p:txBody>
      </p:sp>
      <p:sp>
        <p:nvSpPr>
          <p:cNvPr id="354" name="Google Shape;354;p45"/>
          <p:cNvSpPr txBox="1"/>
          <p:nvPr/>
        </p:nvSpPr>
        <p:spPr>
          <a:xfrm>
            <a:off x="0" y="4781000"/>
            <a:ext cx="5619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32</a:t>
            </a:r>
            <a:endParaRPr b="1" sz="1800">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Hausdorff</a:t>
            </a:r>
            <a:r>
              <a:rPr lang="ar"/>
              <a:t> Distance</a:t>
            </a:r>
            <a:endParaRPr/>
          </a:p>
        </p:txBody>
      </p:sp>
      <p:graphicFrame>
        <p:nvGraphicFramePr>
          <p:cNvPr id="360" name="Google Shape;360;p46"/>
          <p:cNvGraphicFramePr/>
          <p:nvPr/>
        </p:nvGraphicFramePr>
        <p:xfrm>
          <a:off x="1007225" y="1872300"/>
          <a:ext cx="3000000" cy="3000000"/>
        </p:xfrm>
        <a:graphic>
          <a:graphicData uri="http://schemas.openxmlformats.org/drawingml/2006/table">
            <a:tbl>
              <a:tblPr>
                <a:noFill/>
                <a:tableStyleId>{5D35B35B-00C1-4336-9DC4-183DD593385D}</a:tableStyleId>
              </a:tblPr>
              <a:tblGrid>
                <a:gridCol w="2413000"/>
                <a:gridCol w="2413000"/>
                <a:gridCol w="2413000"/>
              </a:tblGrid>
              <a:tr h="381000">
                <a:tc>
                  <a:txBody>
                    <a:bodyPr/>
                    <a:lstStyle/>
                    <a:p>
                      <a:pPr indent="0" lvl="0" marL="0" rtl="0" algn="ctr">
                        <a:spcBef>
                          <a:spcPts val="0"/>
                        </a:spcBef>
                        <a:spcAft>
                          <a:spcPts val="0"/>
                        </a:spcAft>
                        <a:buNone/>
                      </a:pPr>
                      <a:r>
                        <a:rPr lang="ar"/>
                        <a:t>Pretrain models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ar"/>
                        <a:t>HD</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ar"/>
                        <a:t>HD95</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99999"/>
                    </a:solidFill>
                  </a:tcPr>
                </a:tc>
              </a:tr>
              <a:tr h="381000">
                <a:tc>
                  <a:txBody>
                    <a:bodyPr/>
                    <a:lstStyle/>
                    <a:p>
                      <a:pPr indent="0" lvl="0" marL="0" rtl="0" algn="ctr">
                        <a:spcBef>
                          <a:spcPts val="0"/>
                        </a:spcBef>
                        <a:spcAft>
                          <a:spcPts val="0"/>
                        </a:spcAft>
                        <a:buNone/>
                      </a:pPr>
                      <a:r>
                        <a:rPr lang="ar"/>
                        <a:t>U-Net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rowSpan="4">
                  <a:txBody>
                    <a:bodyPr/>
                    <a:lstStyle/>
                    <a:p>
                      <a:pPr indent="0" lvl="0" marL="0" rtl="0" algn="ctr">
                        <a:spcBef>
                          <a:spcPts val="0"/>
                        </a:spcBef>
                        <a:spcAft>
                          <a:spcPts val="0"/>
                        </a:spcAft>
                        <a:buNone/>
                      </a:pPr>
                      <a:r>
                        <a:rPr lang="ar"/>
                        <a:t>~10.5 - ~ 15.5</a:t>
                      </a: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rowSpan="4">
                  <a:txBody>
                    <a:bodyPr/>
                    <a:lstStyle/>
                    <a:p>
                      <a:pPr indent="0" lvl="0" marL="0" rtl="0" algn="ctr">
                        <a:spcBef>
                          <a:spcPts val="0"/>
                        </a:spcBef>
                        <a:spcAft>
                          <a:spcPts val="0"/>
                        </a:spcAft>
                        <a:buNone/>
                      </a:pPr>
                      <a:r>
                        <a:rPr lang="ar"/>
                        <a:t>~8 - ~12</a:t>
                      </a:r>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ar"/>
                        <a:t>LinkNet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c vMerge="1"/>
              </a:tr>
              <a:tr h="381000">
                <a:tc>
                  <a:txBody>
                    <a:bodyPr/>
                    <a:lstStyle/>
                    <a:p>
                      <a:pPr indent="0" lvl="0" marL="0" rtl="0" algn="ctr">
                        <a:spcBef>
                          <a:spcPts val="0"/>
                        </a:spcBef>
                        <a:spcAft>
                          <a:spcPts val="0"/>
                        </a:spcAft>
                        <a:buNone/>
                      </a:pPr>
                      <a:r>
                        <a:rPr lang="ar"/>
                        <a:t>FPN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c vMerge="1"/>
              </a:tr>
              <a:tr h="381000">
                <a:tc>
                  <a:txBody>
                    <a:bodyPr/>
                    <a:lstStyle/>
                    <a:p>
                      <a:pPr indent="0" lvl="0" marL="0" rtl="0" algn="ctr">
                        <a:spcBef>
                          <a:spcPts val="0"/>
                        </a:spcBef>
                        <a:spcAft>
                          <a:spcPts val="0"/>
                        </a:spcAft>
                        <a:buNone/>
                      </a:pPr>
                      <a:r>
                        <a:rPr lang="ar"/>
                        <a:t>PSPNet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c vMerge="1"/>
              </a:tr>
            </a:tbl>
          </a:graphicData>
        </a:graphic>
      </p:graphicFrame>
      <p:sp>
        <p:nvSpPr>
          <p:cNvPr id="361" name="Google Shape;361;p46"/>
          <p:cNvSpPr txBox="1"/>
          <p:nvPr/>
        </p:nvSpPr>
        <p:spPr>
          <a:xfrm>
            <a:off x="0" y="4781000"/>
            <a:ext cx="5619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33</a:t>
            </a:r>
            <a:endParaRPr b="1" sz="1800">
              <a:latin typeface="Lato"/>
              <a:ea typeface="Lato"/>
              <a:cs typeface="Lato"/>
              <a:sym typeface="Lato"/>
            </a:endParaRPr>
          </a:p>
        </p:txBody>
      </p:sp>
      <p:sp>
        <p:nvSpPr>
          <p:cNvPr id="362" name="Google Shape;362;p46"/>
          <p:cNvSpPr txBox="1"/>
          <p:nvPr/>
        </p:nvSpPr>
        <p:spPr>
          <a:xfrm>
            <a:off x="7606500" y="1419550"/>
            <a:ext cx="15375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ar"/>
              <a:t># images = 16</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7"/>
          <p:cNvSpPr txBox="1"/>
          <p:nvPr>
            <p:ph type="title"/>
          </p:nvPr>
        </p:nvSpPr>
        <p:spPr>
          <a:xfrm>
            <a:off x="311700" y="472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Conclusion:</a:t>
            </a:r>
            <a:endParaRPr/>
          </a:p>
        </p:txBody>
      </p:sp>
      <p:sp>
        <p:nvSpPr>
          <p:cNvPr id="368" name="Google Shape;368;p47"/>
          <p:cNvSpPr txBox="1"/>
          <p:nvPr/>
        </p:nvSpPr>
        <p:spPr>
          <a:xfrm>
            <a:off x="0" y="4781000"/>
            <a:ext cx="5013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34</a:t>
            </a:r>
            <a:endParaRPr b="1" sz="1800">
              <a:latin typeface="Lato"/>
              <a:ea typeface="Lato"/>
              <a:cs typeface="Lato"/>
              <a:sym typeface="Lato"/>
            </a:endParaRPr>
          </a:p>
        </p:txBody>
      </p:sp>
      <p:sp>
        <p:nvSpPr>
          <p:cNvPr id="369" name="Google Shape;369;p47"/>
          <p:cNvSpPr txBox="1"/>
          <p:nvPr/>
        </p:nvSpPr>
        <p:spPr>
          <a:xfrm>
            <a:off x="458275" y="1196950"/>
            <a:ext cx="8520600" cy="3283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ar" sz="1600"/>
              <a:t>In this project we mork on multiclass segmentation problem for CT images to segment [Left Lung, Right Lung and COVID-19].</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ar" sz="1600"/>
              <a:t>Applied </a:t>
            </a:r>
            <a:r>
              <a:rPr lang="ar" sz="1600"/>
              <a:t>different</a:t>
            </a:r>
            <a:r>
              <a:rPr lang="ar" sz="1600"/>
              <a:t> model to solve this problem like [U-Net, LinkNet, FPN and PSPNet].</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ar" sz="1600"/>
              <a:t>Evaluate the result using several method like [Dice, ROC, </a:t>
            </a:r>
            <a:r>
              <a:rPr lang="ar" sz="1600"/>
              <a:t>Hausdorff</a:t>
            </a:r>
            <a:r>
              <a:rPr lang="ar" sz="1600"/>
              <a:t>, S</a:t>
            </a:r>
            <a:r>
              <a:rPr lang="ar" sz="1600"/>
              <a:t>ensitivity and specificity, .. </a:t>
            </a:r>
            <a:r>
              <a:rPr lang="ar" sz="1600"/>
              <a:t> ].</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Implementation</a:t>
            </a:r>
            <a:r>
              <a:rPr lang="ar"/>
              <a:t>:</a:t>
            </a:r>
            <a:endParaRPr/>
          </a:p>
        </p:txBody>
      </p:sp>
      <p:sp>
        <p:nvSpPr>
          <p:cNvPr id="375" name="Google Shape;375;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ar" sz="1800">
                <a:solidFill>
                  <a:srgbClr val="000000"/>
                </a:solidFill>
                <a:latin typeface="Arial"/>
                <a:ea typeface="Arial"/>
                <a:cs typeface="Arial"/>
                <a:sym typeface="Arial"/>
              </a:rPr>
              <a:t>Python</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ar" sz="1800">
                <a:solidFill>
                  <a:srgbClr val="000000"/>
                </a:solidFill>
                <a:latin typeface="Arial"/>
                <a:ea typeface="Arial"/>
                <a:cs typeface="Arial"/>
                <a:sym typeface="Arial"/>
              </a:rPr>
              <a:t>Keras</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ar" sz="1800">
                <a:solidFill>
                  <a:srgbClr val="000000"/>
                </a:solidFill>
                <a:latin typeface="Arial"/>
                <a:ea typeface="Arial"/>
                <a:cs typeface="Arial"/>
                <a:sym typeface="Arial"/>
              </a:rPr>
              <a:t>Tensorflow</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ar">
                <a:solidFill>
                  <a:srgbClr val="000000"/>
                </a:solidFill>
              </a:rPr>
              <a:t>Albumentations</a:t>
            </a:r>
            <a:endParaRPr>
              <a:solidFill>
                <a:srgbClr val="000000"/>
              </a:solidFill>
            </a:endParaRPr>
          </a:p>
          <a:p>
            <a:pPr indent="-342900" lvl="0" marL="457200" rtl="0" algn="l">
              <a:spcBef>
                <a:spcPts val="0"/>
              </a:spcBef>
              <a:spcAft>
                <a:spcPts val="0"/>
              </a:spcAft>
              <a:buClr>
                <a:srgbClr val="000000"/>
              </a:buClr>
              <a:buSzPts val="1800"/>
              <a:buFont typeface="Arial"/>
              <a:buChar char="●"/>
            </a:pPr>
            <a:r>
              <a:rPr lang="ar">
                <a:solidFill>
                  <a:srgbClr val="000000"/>
                </a:solidFill>
              </a:rPr>
              <a:t>Sklearn</a:t>
            </a:r>
            <a:endParaRPr>
              <a:solidFill>
                <a:srgbClr val="000000"/>
              </a:solidFill>
            </a:endParaRPr>
          </a:p>
          <a:p>
            <a:pPr indent="-342900" lvl="0" marL="457200" rtl="0" algn="l">
              <a:spcBef>
                <a:spcPts val="0"/>
              </a:spcBef>
              <a:spcAft>
                <a:spcPts val="0"/>
              </a:spcAft>
              <a:buClr>
                <a:srgbClr val="000000"/>
              </a:buClr>
              <a:buSzPts val="1800"/>
              <a:buFont typeface="Arial"/>
              <a:buChar char="●"/>
            </a:pPr>
            <a:r>
              <a:rPr lang="ar">
                <a:solidFill>
                  <a:srgbClr val="000000"/>
                </a:solidFill>
              </a:rPr>
              <a:t>Google Colab, Kaggle Notebooks:</a:t>
            </a:r>
            <a:br>
              <a:rPr lang="ar" sz="1800">
                <a:solidFill>
                  <a:srgbClr val="000000"/>
                </a:solidFill>
                <a:latin typeface="Arial"/>
                <a:ea typeface="Arial"/>
                <a:cs typeface="Arial"/>
                <a:sym typeface="Arial"/>
              </a:rPr>
            </a:br>
            <a:r>
              <a:rPr lang="ar" sz="1800">
                <a:solidFill>
                  <a:srgbClr val="000000"/>
                </a:solidFill>
                <a:latin typeface="Arial"/>
                <a:ea typeface="Arial"/>
                <a:cs typeface="Arial"/>
                <a:sym typeface="Arial"/>
              </a:rPr>
              <a:t>1- [U-net] : </a:t>
            </a:r>
            <a:r>
              <a:rPr lang="ar" sz="1000" u="sng">
                <a:solidFill>
                  <a:schemeClr val="hlink"/>
                </a:solidFill>
                <a:latin typeface="Arial"/>
                <a:ea typeface="Arial"/>
                <a:cs typeface="Arial"/>
                <a:sym typeface="Arial"/>
                <a:hlinkClick r:id="rId3"/>
              </a:rPr>
              <a:t>https://colab.research.google.com/drive/1FkkU2wApXPvI977olGR3kiFIhyr3jj31#scrollTo=FQGCiOBT5BCP</a:t>
            </a:r>
            <a:br>
              <a:rPr lang="ar" sz="1800">
                <a:solidFill>
                  <a:srgbClr val="000000"/>
                </a:solidFill>
                <a:latin typeface="Arial"/>
                <a:ea typeface="Arial"/>
                <a:cs typeface="Arial"/>
                <a:sym typeface="Arial"/>
              </a:rPr>
            </a:br>
            <a:r>
              <a:rPr lang="ar" sz="1800">
                <a:solidFill>
                  <a:srgbClr val="000000"/>
                </a:solidFill>
                <a:latin typeface="Arial"/>
                <a:ea typeface="Arial"/>
                <a:cs typeface="Arial"/>
                <a:sym typeface="Arial"/>
              </a:rPr>
              <a:t>2- [Lin</a:t>
            </a:r>
            <a:r>
              <a:rPr lang="ar">
                <a:solidFill>
                  <a:srgbClr val="000000"/>
                </a:solidFill>
              </a:rPr>
              <a:t>knet</a:t>
            </a:r>
            <a:r>
              <a:rPr lang="ar" sz="1800">
                <a:solidFill>
                  <a:srgbClr val="000000"/>
                </a:solidFill>
                <a:latin typeface="Arial"/>
                <a:ea typeface="Arial"/>
                <a:cs typeface="Arial"/>
                <a:sym typeface="Arial"/>
              </a:rPr>
              <a:t>]</a:t>
            </a:r>
            <a:r>
              <a:rPr lang="ar">
                <a:solidFill>
                  <a:srgbClr val="000000"/>
                </a:solidFill>
              </a:rPr>
              <a:t> </a:t>
            </a:r>
            <a:r>
              <a:rPr lang="ar" sz="1800">
                <a:solidFill>
                  <a:srgbClr val="000000"/>
                </a:solidFill>
                <a:latin typeface="Arial"/>
                <a:ea typeface="Arial"/>
                <a:cs typeface="Arial"/>
                <a:sym typeface="Arial"/>
              </a:rPr>
              <a:t>: </a:t>
            </a:r>
            <a:r>
              <a:rPr lang="ar" sz="1000" u="sng">
                <a:solidFill>
                  <a:schemeClr val="hlink"/>
                </a:solidFill>
                <a:latin typeface="Arial"/>
                <a:ea typeface="Arial"/>
                <a:cs typeface="Arial"/>
                <a:sym typeface="Arial"/>
                <a:hlinkClick r:id="rId4"/>
              </a:rPr>
              <a:t>https://colab.research.google.com/drive/12_KTRu3o2TckyjMSGTRt0hVJEXuOVw7g#scrollTo=NkMbeYuwSwD6</a:t>
            </a:r>
            <a:br>
              <a:rPr lang="ar" sz="1800">
                <a:solidFill>
                  <a:srgbClr val="000000"/>
                </a:solidFill>
                <a:latin typeface="Arial"/>
                <a:ea typeface="Arial"/>
                <a:cs typeface="Arial"/>
                <a:sym typeface="Arial"/>
              </a:rPr>
            </a:br>
            <a:r>
              <a:rPr lang="ar" sz="1800">
                <a:solidFill>
                  <a:srgbClr val="000000"/>
                </a:solidFill>
                <a:latin typeface="Arial"/>
                <a:ea typeface="Arial"/>
                <a:cs typeface="Arial"/>
                <a:sym typeface="Arial"/>
              </a:rPr>
              <a:t>3- [FP</a:t>
            </a:r>
            <a:r>
              <a:rPr lang="ar">
                <a:solidFill>
                  <a:srgbClr val="000000"/>
                </a:solidFill>
              </a:rPr>
              <a:t>N</a:t>
            </a:r>
            <a:r>
              <a:rPr lang="ar" sz="1800">
                <a:solidFill>
                  <a:srgbClr val="000000"/>
                </a:solidFill>
                <a:latin typeface="Arial"/>
                <a:ea typeface="Arial"/>
                <a:cs typeface="Arial"/>
                <a:sym typeface="Arial"/>
              </a:rPr>
              <a:t>]</a:t>
            </a:r>
            <a:r>
              <a:rPr lang="ar">
                <a:solidFill>
                  <a:srgbClr val="000000"/>
                </a:solidFill>
              </a:rPr>
              <a:t> : </a:t>
            </a:r>
            <a:r>
              <a:rPr lang="ar" sz="1000" u="sng">
                <a:solidFill>
                  <a:schemeClr val="hlink"/>
                </a:solidFill>
                <a:hlinkClick r:id="rId5"/>
              </a:rPr>
              <a:t>https://colab.research.google.com/drive/1ZUR-cL6fWYv-D1ELxlpjAi4X9F7npIoE#scrollTo=Lr7OzGMzuDuZ</a:t>
            </a:r>
            <a:br>
              <a:rPr lang="ar" sz="1800">
                <a:solidFill>
                  <a:srgbClr val="000000"/>
                </a:solidFill>
                <a:latin typeface="Arial"/>
                <a:ea typeface="Arial"/>
                <a:cs typeface="Arial"/>
                <a:sym typeface="Arial"/>
              </a:rPr>
            </a:br>
            <a:r>
              <a:rPr lang="ar">
                <a:solidFill>
                  <a:srgbClr val="000000"/>
                </a:solidFill>
              </a:rPr>
              <a:t>4- [PSPnet] </a:t>
            </a:r>
            <a:r>
              <a:rPr lang="ar" sz="1000">
                <a:solidFill>
                  <a:srgbClr val="000000"/>
                </a:solidFill>
              </a:rPr>
              <a:t>:</a:t>
            </a:r>
            <a:r>
              <a:rPr lang="ar" sz="1000" u="sng">
                <a:solidFill>
                  <a:schemeClr val="hlink"/>
                </a:solidFill>
                <a:hlinkClick r:id="rId6"/>
              </a:rPr>
              <a:t>https://colab.research.google.com/drive/1w7dQ2TaA-w-B2461sXbWpN1RQcNsUz3k#scrollTo=rlxGm79W7mAK</a:t>
            </a:r>
            <a:endParaRPr sz="1000">
              <a:solidFill>
                <a:srgbClr val="000000"/>
              </a:solidFill>
            </a:endParaRPr>
          </a:p>
          <a:p>
            <a:pPr indent="0" lvl="0" marL="457200" rtl="0" algn="l">
              <a:spcBef>
                <a:spcPts val="1600"/>
              </a:spcBef>
              <a:spcAft>
                <a:spcPts val="0"/>
              </a:spcAft>
              <a:buNone/>
            </a:pPr>
            <a:br>
              <a:rPr lang="ar" sz="1800">
                <a:solidFill>
                  <a:srgbClr val="000000"/>
                </a:solidFill>
                <a:latin typeface="Arial"/>
                <a:ea typeface="Arial"/>
                <a:cs typeface="Arial"/>
                <a:sym typeface="Arial"/>
              </a:rPr>
            </a:br>
            <a:endParaRPr sz="1800">
              <a:solidFill>
                <a:srgbClr val="000000"/>
              </a:solidFill>
              <a:latin typeface="Arial"/>
              <a:ea typeface="Arial"/>
              <a:cs typeface="Arial"/>
              <a:sym typeface="Arial"/>
            </a:endParaRPr>
          </a:p>
          <a:p>
            <a:pPr indent="0" lvl="0" marL="457200" rtl="0" algn="l">
              <a:spcBef>
                <a:spcPts val="1600"/>
              </a:spcBef>
              <a:spcAft>
                <a:spcPts val="0"/>
              </a:spcAft>
              <a:buNone/>
            </a:pPr>
            <a:r>
              <a:t/>
            </a:r>
            <a:endParaRPr sz="1800">
              <a:solidFill>
                <a:srgbClr val="000000"/>
              </a:solidFill>
              <a:latin typeface="Arial"/>
              <a:ea typeface="Arial"/>
              <a:cs typeface="Arial"/>
              <a:sym typeface="Arial"/>
            </a:endParaRPr>
          </a:p>
          <a:p>
            <a:pPr indent="0" lvl="0" marL="0" rtl="0" algn="l">
              <a:spcBef>
                <a:spcPts val="1600"/>
              </a:spcBef>
              <a:spcAft>
                <a:spcPts val="1600"/>
              </a:spcAft>
              <a:buNone/>
            </a:pPr>
            <a:r>
              <a:t/>
            </a:r>
            <a:endParaRPr sz="1800">
              <a:solidFill>
                <a:srgbClr val="000000"/>
              </a:solidFill>
              <a:latin typeface="Arial"/>
              <a:ea typeface="Arial"/>
              <a:cs typeface="Arial"/>
              <a:sym typeface="Arial"/>
            </a:endParaRPr>
          </a:p>
        </p:txBody>
      </p:sp>
      <p:sp>
        <p:nvSpPr>
          <p:cNvPr id="376" name="Google Shape;376;p48"/>
          <p:cNvSpPr txBox="1"/>
          <p:nvPr/>
        </p:nvSpPr>
        <p:spPr>
          <a:xfrm>
            <a:off x="0" y="4781000"/>
            <a:ext cx="5625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35</a:t>
            </a:r>
            <a:endParaRPr b="1" sz="1800">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References: </a:t>
            </a:r>
            <a:endParaRPr/>
          </a:p>
        </p:txBody>
      </p:sp>
      <p:sp>
        <p:nvSpPr>
          <p:cNvPr id="382" name="Google Shape;382;p49"/>
          <p:cNvSpPr txBox="1"/>
          <p:nvPr>
            <p:ph idx="1" type="body"/>
          </p:nvPr>
        </p:nvSpPr>
        <p:spPr>
          <a:xfrm>
            <a:off x="809700" y="1017725"/>
            <a:ext cx="8334300" cy="39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1- </a:t>
            </a:r>
            <a:r>
              <a:rPr lang="ar" sz="1100" u="sng">
                <a:solidFill>
                  <a:schemeClr val="hlink"/>
                </a:solidFill>
                <a:latin typeface="Arial"/>
                <a:ea typeface="Arial"/>
                <a:cs typeface="Arial"/>
                <a:sym typeface="Arial"/>
                <a:hlinkClick r:id="rId3"/>
              </a:rPr>
              <a:t>https://arxiv.org/pdf/1505.04597.pdf</a:t>
            </a:r>
            <a:r>
              <a:rPr lang="ar">
                <a:solidFill>
                  <a:srgbClr val="000000"/>
                </a:solidFill>
                <a:latin typeface="Arial"/>
                <a:ea typeface="Arial"/>
                <a:cs typeface="Arial"/>
                <a:sym typeface="Arial"/>
              </a:rPr>
              <a:t> </a:t>
            </a:r>
            <a:r>
              <a:rPr lang="ar" sz="1200">
                <a:solidFill>
                  <a:srgbClr val="000000"/>
                </a:solidFill>
                <a:latin typeface="Arial"/>
                <a:ea typeface="Arial"/>
                <a:cs typeface="Arial"/>
                <a:sym typeface="Arial"/>
              </a:rPr>
              <a:t>[U-Net: Convolutional Networks for Biomedical Image Segmentation]</a:t>
            </a:r>
            <a:endParaRPr sz="1200"/>
          </a:p>
          <a:p>
            <a:pPr indent="0" lvl="0" marL="0" rtl="0" algn="l">
              <a:spcBef>
                <a:spcPts val="1600"/>
              </a:spcBef>
              <a:spcAft>
                <a:spcPts val="0"/>
              </a:spcAft>
              <a:buNone/>
            </a:pPr>
            <a:r>
              <a:rPr lang="ar"/>
              <a:t>2- </a:t>
            </a:r>
            <a:r>
              <a:rPr lang="ar" sz="1100" u="sng">
                <a:solidFill>
                  <a:schemeClr val="hlink"/>
                </a:solidFill>
                <a:hlinkClick r:id="rId4"/>
              </a:rPr>
              <a:t>https://arxiv.org/pdf/1707.03718.pdf</a:t>
            </a:r>
            <a:r>
              <a:rPr lang="ar" sz="1100"/>
              <a:t> </a:t>
            </a:r>
            <a:r>
              <a:rPr lang="ar" sz="1200">
                <a:solidFill>
                  <a:srgbClr val="000000"/>
                </a:solidFill>
                <a:latin typeface="Arial"/>
                <a:ea typeface="Arial"/>
                <a:cs typeface="Arial"/>
                <a:sym typeface="Arial"/>
              </a:rPr>
              <a:t>[</a:t>
            </a:r>
            <a:r>
              <a:rPr lang="ar" sz="1200">
                <a:solidFill>
                  <a:schemeClr val="dk1"/>
                </a:solidFill>
              </a:rPr>
              <a:t>LinkNet: Exploiting Encoder Representations forEfficient Semantic Segmentation</a:t>
            </a:r>
            <a:r>
              <a:rPr lang="ar" sz="1200">
                <a:solidFill>
                  <a:srgbClr val="000000"/>
                </a:solidFill>
                <a:latin typeface="Arial"/>
                <a:ea typeface="Arial"/>
                <a:cs typeface="Arial"/>
                <a:sym typeface="Arial"/>
              </a:rPr>
              <a:t>]</a:t>
            </a:r>
            <a:endParaRPr sz="1200"/>
          </a:p>
          <a:p>
            <a:pPr indent="0" lvl="0" marL="0" rtl="0" algn="l">
              <a:spcBef>
                <a:spcPts val="1600"/>
              </a:spcBef>
              <a:spcAft>
                <a:spcPts val="0"/>
              </a:spcAft>
              <a:buNone/>
            </a:pPr>
            <a:r>
              <a:rPr lang="ar"/>
              <a:t>3- </a:t>
            </a:r>
            <a:r>
              <a:rPr lang="ar" sz="1200" u="sng">
                <a:solidFill>
                  <a:schemeClr val="hlink"/>
                </a:solidFill>
                <a:hlinkClick r:id="rId5"/>
              </a:rPr>
              <a:t>https://arxiv.org/pdf/1612.01105.pdf</a:t>
            </a:r>
            <a:r>
              <a:rPr lang="ar" sz="1200"/>
              <a:t> [</a:t>
            </a:r>
            <a:r>
              <a:rPr lang="ar" sz="1200">
                <a:solidFill>
                  <a:schemeClr val="dk1"/>
                </a:solidFill>
              </a:rPr>
              <a:t>Pyramid Scene Parsing Network (PSPNet)</a:t>
            </a:r>
            <a:r>
              <a:rPr lang="ar" sz="1200"/>
              <a:t>]</a:t>
            </a:r>
            <a:endParaRPr sz="1200">
              <a:latin typeface="Arial"/>
              <a:ea typeface="Arial"/>
              <a:cs typeface="Arial"/>
              <a:sym typeface="Arial"/>
            </a:endParaRPr>
          </a:p>
          <a:p>
            <a:pPr indent="0" lvl="0" marL="0" rtl="0" algn="l">
              <a:spcBef>
                <a:spcPts val="1600"/>
              </a:spcBef>
              <a:spcAft>
                <a:spcPts val="0"/>
              </a:spcAft>
              <a:buNone/>
            </a:pPr>
            <a:r>
              <a:rPr lang="ar"/>
              <a:t>4-</a:t>
            </a:r>
            <a:r>
              <a:rPr lang="ar" sz="1200" u="sng">
                <a:solidFill>
                  <a:schemeClr val="hlink"/>
                </a:solidFill>
                <a:hlinkClick r:id="rId6"/>
              </a:rPr>
              <a:t>http://presentations.cocodataset.org/COCO17-Stuff-FAIR.pdf</a:t>
            </a:r>
            <a:r>
              <a:rPr lang="ar" sz="1200"/>
              <a:t> [</a:t>
            </a:r>
            <a:r>
              <a:rPr lang="ar" sz="1200">
                <a:solidFill>
                  <a:schemeClr val="dk1"/>
                </a:solidFill>
              </a:rPr>
              <a:t>Feature Pyramid Network (FPN)</a:t>
            </a:r>
            <a:r>
              <a:rPr lang="ar" sz="1200"/>
              <a:t>]</a:t>
            </a:r>
            <a:endParaRPr sz="1200">
              <a:latin typeface="Arial"/>
              <a:ea typeface="Arial"/>
              <a:cs typeface="Arial"/>
              <a:sym typeface="Arial"/>
            </a:endParaRPr>
          </a:p>
          <a:p>
            <a:pPr indent="0" lvl="0" marL="0" rtl="0" algn="l">
              <a:spcBef>
                <a:spcPts val="1600"/>
              </a:spcBef>
              <a:spcAft>
                <a:spcPts val="0"/>
              </a:spcAft>
              <a:buNone/>
            </a:pPr>
            <a:r>
              <a:rPr lang="ar"/>
              <a:t>5-</a:t>
            </a:r>
            <a:r>
              <a:rPr lang="ar" sz="1200"/>
              <a:t> </a:t>
            </a:r>
            <a:r>
              <a:rPr lang="ar" sz="1200" u="sng">
                <a:solidFill>
                  <a:schemeClr val="hlink"/>
                </a:solidFill>
                <a:hlinkClick r:id="rId7"/>
              </a:rPr>
              <a:t>https://segmentation-models.readthedocs.io/en/latest/index.html</a:t>
            </a:r>
            <a:r>
              <a:rPr lang="ar" sz="1200"/>
              <a:t> </a:t>
            </a:r>
            <a:endParaRPr sz="1200">
              <a:latin typeface="Arial"/>
              <a:ea typeface="Arial"/>
              <a:cs typeface="Arial"/>
              <a:sym typeface="Arial"/>
            </a:endParaRPr>
          </a:p>
          <a:p>
            <a:pPr indent="0" lvl="0" marL="0" rtl="0" algn="l">
              <a:spcBef>
                <a:spcPts val="1600"/>
              </a:spcBef>
              <a:spcAft>
                <a:spcPts val="0"/>
              </a:spcAft>
              <a:buNone/>
            </a:pPr>
            <a:r>
              <a:rPr lang="ar"/>
              <a:t>6- </a:t>
            </a:r>
            <a:r>
              <a:rPr lang="ar" sz="1200" u="sng">
                <a:solidFill>
                  <a:schemeClr val="hlink"/>
                </a:solidFill>
                <a:hlinkClick r:id="rId8"/>
              </a:rPr>
              <a:t>https://gitee.com/junma11/COVID-19-CT-Seg-Benchmark#2</a:t>
            </a:r>
            <a:r>
              <a:rPr lang="ar" sz="1200"/>
              <a:t> </a:t>
            </a:r>
            <a:endParaRPr sz="1200"/>
          </a:p>
          <a:p>
            <a:pPr indent="0" lvl="0" marL="0" rtl="0" algn="l">
              <a:spcBef>
                <a:spcPts val="1600"/>
              </a:spcBef>
              <a:spcAft>
                <a:spcPts val="0"/>
              </a:spcAft>
              <a:buNone/>
            </a:pPr>
            <a:r>
              <a:rPr lang="ar"/>
              <a:t>7-</a:t>
            </a:r>
            <a:r>
              <a:rPr lang="ar" sz="1200"/>
              <a:t>  </a:t>
            </a:r>
            <a:r>
              <a:rPr lang="ar" sz="1200" u="sng">
                <a:solidFill>
                  <a:schemeClr val="hlink"/>
                </a:solidFill>
                <a:hlinkClick r:id="rId9"/>
              </a:rPr>
              <a:t>http://medicalsegmentation.com/covid19/</a:t>
            </a:r>
            <a:r>
              <a:rPr lang="ar" sz="1200"/>
              <a:t> </a:t>
            </a:r>
            <a:endParaRPr sz="1200"/>
          </a:p>
          <a:p>
            <a:pPr indent="0" lvl="0" marL="0" rtl="0" algn="l">
              <a:spcBef>
                <a:spcPts val="1600"/>
              </a:spcBef>
              <a:spcAft>
                <a:spcPts val="0"/>
              </a:spcAft>
              <a:buNone/>
            </a:pPr>
            <a:r>
              <a:rPr lang="ar"/>
              <a:t>8-</a:t>
            </a:r>
            <a:r>
              <a:rPr lang="ar" sz="1200"/>
              <a:t> </a:t>
            </a:r>
            <a:r>
              <a:rPr lang="ar" sz="1200" u="sng">
                <a:solidFill>
                  <a:schemeClr val="hlink"/>
                </a:solidFill>
                <a:hlinkClick r:id="rId10"/>
              </a:rPr>
              <a:t>https://github.com/EMIDEC-Challenge/Evaluation-metrics</a:t>
            </a:r>
            <a:r>
              <a:rPr lang="ar" sz="1200"/>
              <a:t> </a:t>
            </a:r>
            <a:endParaRPr sz="1200"/>
          </a:p>
          <a:p>
            <a:pPr indent="0" lvl="0" marL="0" rtl="0" algn="l">
              <a:spcBef>
                <a:spcPts val="1600"/>
              </a:spcBef>
              <a:spcAft>
                <a:spcPts val="1600"/>
              </a:spcAft>
              <a:buNone/>
            </a:pPr>
            <a:r>
              <a:t/>
            </a:r>
            <a:endParaRPr sz="1100">
              <a:latin typeface="Arial"/>
              <a:ea typeface="Arial"/>
              <a:cs typeface="Arial"/>
              <a:sym typeface="Arial"/>
            </a:endParaRPr>
          </a:p>
        </p:txBody>
      </p:sp>
      <p:sp>
        <p:nvSpPr>
          <p:cNvPr id="383" name="Google Shape;383;p49"/>
          <p:cNvSpPr txBox="1"/>
          <p:nvPr/>
        </p:nvSpPr>
        <p:spPr>
          <a:xfrm>
            <a:off x="0" y="4781000"/>
            <a:ext cx="5625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36</a:t>
            </a:r>
            <a:endParaRPr b="1" sz="1800">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0"/>
          <p:cNvSpPr txBox="1"/>
          <p:nvPr>
            <p:ph idx="1" type="body"/>
          </p:nvPr>
        </p:nvSpPr>
        <p:spPr>
          <a:xfrm>
            <a:off x="727650" y="1294850"/>
            <a:ext cx="7688700" cy="6465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262626"/>
              </a:buClr>
              <a:buSzPts val="2800"/>
              <a:buFont typeface="Gill Sans"/>
              <a:buNone/>
            </a:pPr>
            <a:r>
              <a:rPr b="1" lang="ar" sz="2600">
                <a:solidFill>
                  <a:schemeClr val="dk2"/>
                </a:solidFill>
                <a:latin typeface="Raleway"/>
                <a:ea typeface="Raleway"/>
                <a:cs typeface="Raleway"/>
                <a:sym typeface="Raleway"/>
              </a:rPr>
              <a:t>THANK YOU FOR YOUR ATTENTION!</a:t>
            </a:r>
            <a:endParaRPr sz="2800">
              <a:solidFill>
                <a:srgbClr val="262626"/>
              </a:solidFill>
              <a:latin typeface="Gill Sans"/>
              <a:ea typeface="Gill Sans"/>
              <a:cs typeface="Gill Sans"/>
              <a:sym typeface="Gill Sans"/>
            </a:endParaRPr>
          </a:p>
          <a:p>
            <a:pPr indent="0" lvl="0" marL="0" rtl="0" algn="ctr">
              <a:spcBef>
                <a:spcPts val="0"/>
              </a:spcBef>
              <a:spcAft>
                <a:spcPts val="0"/>
              </a:spcAft>
              <a:buNone/>
            </a:pPr>
            <a:r>
              <a:rPr b="1" lang="ar" sz="4800">
                <a:latin typeface="Arial"/>
                <a:ea typeface="Arial"/>
                <a:cs typeface="Arial"/>
                <a:sym typeface="Arial"/>
              </a:rPr>
              <a:t> </a:t>
            </a:r>
            <a:endParaRPr b="1" sz="4800">
              <a:latin typeface="Arial"/>
              <a:ea typeface="Arial"/>
              <a:cs typeface="Arial"/>
              <a:sym typeface="Arial"/>
            </a:endParaRPr>
          </a:p>
          <a:p>
            <a:pPr indent="0" lvl="0" marL="0" rtl="0" algn="ctr">
              <a:spcBef>
                <a:spcPts val="1600"/>
              </a:spcBef>
              <a:spcAft>
                <a:spcPts val="1600"/>
              </a:spcAft>
              <a:buNone/>
            </a:pPr>
            <a:r>
              <a:t/>
            </a:r>
            <a:endParaRPr b="1" sz="4800">
              <a:latin typeface="Arial"/>
              <a:ea typeface="Arial"/>
              <a:cs typeface="Arial"/>
              <a:sym typeface="Arial"/>
            </a:endParaRPr>
          </a:p>
        </p:txBody>
      </p:sp>
      <p:pic>
        <p:nvPicPr>
          <p:cNvPr id="389" name="Google Shape;389;p50"/>
          <p:cNvPicPr preferRelativeResize="0"/>
          <p:nvPr/>
        </p:nvPicPr>
        <p:blipFill rotWithShape="1">
          <a:blip r:embed="rId3">
            <a:alphaModFix/>
          </a:blip>
          <a:srcRect b="0" l="0" r="0" t="0"/>
          <a:stretch/>
        </p:blipFill>
        <p:spPr>
          <a:xfrm>
            <a:off x="3134400" y="2057850"/>
            <a:ext cx="2875200" cy="2875200"/>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COVID-19 World</a:t>
            </a:r>
            <a:endParaRPr/>
          </a:p>
        </p:txBody>
      </p:sp>
      <p:pic>
        <p:nvPicPr>
          <p:cNvPr id="87" name="Google Shape;87;p16"/>
          <p:cNvPicPr preferRelativeResize="0"/>
          <p:nvPr/>
        </p:nvPicPr>
        <p:blipFill>
          <a:blip r:embed="rId3">
            <a:alphaModFix/>
          </a:blip>
          <a:stretch>
            <a:fillRect/>
          </a:stretch>
        </p:blipFill>
        <p:spPr>
          <a:xfrm>
            <a:off x="424075" y="1079975"/>
            <a:ext cx="8408225" cy="3502675"/>
          </a:xfrm>
          <a:prstGeom prst="rect">
            <a:avLst/>
          </a:prstGeom>
          <a:noFill/>
          <a:ln>
            <a:noFill/>
          </a:ln>
        </p:spPr>
      </p:pic>
      <p:sp>
        <p:nvSpPr>
          <p:cNvPr id="88" name="Google Shape;88;p16"/>
          <p:cNvSpPr txBox="1"/>
          <p:nvPr/>
        </p:nvSpPr>
        <p:spPr>
          <a:xfrm>
            <a:off x="1607350" y="4688650"/>
            <a:ext cx="7168200" cy="2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ar" sz="800" u="sng">
                <a:solidFill>
                  <a:schemeClr val="hlink"/>
                </a:solidFill>
                <a:hlinkClick r:id="rId4"/>
              </a:rPr>
              <a:t>https://covid19.who.int/?gclid=Cj0KCQjwiYL3BRDVARIsAF9E4Ge9aCQDmghQHgudMO3Ekl67iJas0KIwvqG3YeInip2tuXChmMgOjYsaAkTWEALw_wcB</a:t>
            </a:r>
            <a:endParaRPr sz="800"/>
          </a:p>
          <a:p>
            <a:pPr indent="0" lvl="0" marL="0" rtl="0" algn="l">
              <a:spcBef>
                <a:spcPts val="0"/>
              </a:spcBef>
              <a:spcAft>
                <a:spcPts val="0"/>
              </a:spcAft>
              <a:buNone/>
            </a:pPr>
            <a:r>
              <a:t/>
            </a:r>
            <a:endParaRPr sz="800"/>
          </a:p>
        </p:txBody>
      </p:sp>
      <p:sp>
        <p:nvSpPr>
          <p:cNvPr id="89" name="Google Shape;89;p16"/>
          <p:cNvSpPr txBox="1"/>
          <p:nvPr/>
        </p:nvSpPr>
        <p:spPr>
          <a:xfrm>
            <a:off x="0" y="4781000"/>
            <a:ext cx="2457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3</a:t>
            </a:r>
            <a:endParaRPr b="1" sz="18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Problem :</a:t>
            </a:r>
            <a:endParaRPr sz="2000">
              <a:latin typeface="Arial"/>
              <a:ea typeface="Arial"/>
              <a:cs typeface="Arial"/>
              <a:sym typeface="Arial"/>
            </a:endParaRPr>
          </a:p>
        </p:txBody>
      </p:sp>
      <p:sp>
        <p:nvSpPr>
          <p:cNvPr id="95" name="Google Shape;95;p17"/>
          <p:cNvSpPr txBox="1"/>
          <p:nvPr/>
        </p:nvSpPr>
        <p:spPr>
          <a:xfrm>
            <a:off x="0" y="4781000"/>
            <a:ext cx="2457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4</a:t>
            </a:r>
            <a:endParaRPr b="1" sz="1800">
              <a:latin typeface="Lato"/>
              <a:ea typeface="Lato"/>
              <a:cs typeface="Lato"/>
              <a:sym typeface="Lato"/>
            </a:endParaRPr>
          </a:p>
        </p:txBody>
      </p:sp>
      <p:sp>
        <p:nvSpPr>
          <p:cNvPr id="96" name="Google Shape;96;p17"/>
          <p:cNvSpPr txBox="1"/>
          <p:nvPr/>
        </p:nvSpPr>
        <p:spPr>
          <a:xfrm>
            <a:off x="417225" y="1190400"/>
            <a:ext cx="3846900" cy="3528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a:buChar char="-"/>
            </a:pPr>
            <a:r>
              <a:rPr lang="ar" sz="1600"/>
              <a:t>For COVID-19 patients the common stage in diagnosis is computer tomography (CT). </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Font typeface="Lato"/>
              <a:buChar char="-"/>
            </a:pPr>
            <a:r>
              <a:rPr lang="ar" sz="1600"/>
              <a:t>A radiologist is often asked to estimate the extent of damage with respect to lung volume. </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Font typeface="Lato"/>
              <a:buChar char="-"/>
            </a:pPr>
            <a:r>
              <a:rPr lang="ar" sz="1600"/>
              <a:t>It is a time-consuming procedure, because radiologist should look through all axial slices on CT and segment each of them.</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p:txBody>
      </p:sp>
      <p:pic>
        <p:nvPicPr>
          <p:cNvPr id="97" name="Google Shape;97;p17"/>
          <p:cNvPicPr preferRelativeResize="0"/>
          <p:nvPr/>
        </p:nvPicPr>
        <p:blipFill>
          <a:blip r:embed="rId3">
            <a:alphaModFix/>
          </a:blip>
          <a:stretch>
            <a:fillRect/>
          </a:stretch>
        </p:blipFill>
        <p:spPr>
          <a:xfrm>
            <a:off x="4263925" y="1190400"/>
            <a:ext cx="4880075" cy="3528900"/>
          </a:xfrm>
          <a:prstGeom prst="rect">
            <a:avLst/>
          </a:prstGeom>
          <a:noFill/>
          <a:ln>
            <a:noFill/>
          </a:ln>
        </p:spPr>
      </p:pic>
      <p:sp>
        <p:nvSpPr>
          <p:cNvPr id="98" name="Google Shape;98;p17"/>
          <p:cNvSpPr txBox="1"/>
          <p:nvPr/>
        </p:nvSpPr>
        <p:spPr>
          <a:xfrm>
            <a:off x="4370700" y="4719300"/>
            <a:ext cx="4773300" cy="2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ar" sz="800" u="sng">
                <a:solidFill>
                  <a:schemeClr val="hlink"/>
                </a:solidFill>
                <a:hlinkClick r:id="rId4"/>
              </a:rPr>
              <a:t>https://news.feinberg.northwestern.edu/2019/05/artificial-intelligence-system-spots-lung-cancer-before-radiologists/</a:t>
            </a:r>
            <a:endParaRPr sz="800"/>
          </a:p>
          <a:p>
            <a:pPr indent="0" lvl="0" marL="0" rtl="0" algn="l">
              <a:spcBef>
                <a:spcPts val="0"/>
              </a:spcBef>
              <a:spcAft>
                <a:spcPts val="0"/>
              </a:spcAft>
              <a:buNone/>
            </a:pPr>
            <a:r>
              <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Objective</a:t>
            </a:r>
            <a:endParaRPr/>
          </a:p>
        </p:txBody>
      </p:sp>
      <p:sp>
        <p:nvSpPr>
          <p:cNvPr id="104" name="Google Shape;104;p18"/>
          <p:cNvSpPr txBox="1"/>
          <p:nvPr>
            <p:ph idx="1" type="body"/>
          </p:nvPr>
        </p:nvSpPr>
        <p:spPr>
          <a:xfrm>
            <a:off x="702100" y="1078650"/>
            <a:ext cx="7772400" cy="1958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ar" sz="1600">
                <a:solidFill>
                  <a:srgbClr val="000000"/>
                </a:solidFill>
                <a:latin typeface="Arial"/>
                <a:ea typeface="Arial"/>
                <a:cs typeface="Arial"/>
                <a:sym typeface="Arial"/>
              </a:rPr>
              <a:t>Automatic Segmentation using Artificial intelligence</a:t>
            </a:r>
            <a:r>
              <a:rPr lang="ar" sz="1600">
                <a:solidFill>
                  <a:srgbClr val="000000"/>
                </a:solidFill>
              </a:rPr>
              <a:t> to:</a:t>
            </a:r>
            <a:r>
              <a:rPr lang="ar"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Char char="-"/>
            </a:pPr>
            <a:r>
              <a:rPr lang="ar" sz="1600">
                <a:solidFill>
                  <a:srgbClr val="000000"/>
                </a:solidFill>
              </a:rPr>
              <a:t>Left Lung</a:t>
            </a:r>
            <a:endParaRPr sz="1600">
              <a:solidFill>
                <a:srgbClr val="000000"/>
              </a:solidFill>
            </a:endParaRPr>
          </a:p>
          <a:p>
            <a:pPr indent="-330200" lvl="1" marL="914400" rtl="0" algn="l">
              <a:spcBef>
                <a:spcPts val="0"/>
              </a:spcBef>
              <a:spcAft>
                <a:spcPts val="0"/>
              </a:spcAft>
              <a:buClr>
                <a:srgbClr val="000000"/>
              </a:buClr>
              <a:buSzPts val="1600"/>
              <a:buChar char="-"/>
            </a:pPr>
            <a:r>
              <a:rPr lang="ar" sz="1600">
                <a:solidFill>
                  <a:srgbClr val="000000"/>
                </a:solidFill>
              </a:rPr>
              <a:t>Right Lung</a:t>
            </a:r>
            <a:endParaRPr sz="1600">
              <a:solidFill>
                <a:srgbClr val="000000"/>
              </a:solidFill>
            </a:endParaRPr>
          </a:p>
          <a:p>
            <a:pPr indent="-330200" lvl="1" marL="914400" rtl="0" algn="l">
              <a:spcBef>
                <a:spcPts val="0"/>
              </a:spcBef>
              <a:spcAft>
                <a:spcPts val="0"/>
              </a:spcAft>
              <a:buClr>
                <a:srgbClr val="000000"/>
              </a:buClr>
              <a:buSzPts val="1600"/>
              <a:buChar char="-"/>
            </a:pPr>
            <a:r>
              <a:rPr lang="ar" sz="1600">
                <a:solidFill>
                  <a:srgbClr val="000000"/>
                </a:solidFill>
              </a:rPr>
              <a:t>COVID-19 in CT images.</a:t>
            </a:r>
            <a:br>
              <a:rPr lang="ar" sz="1600">
                <a:solidFill>
                  <a:srgbClr val="000000"/>
                </a:solidFill>
              </a:rPr>
            </a:br>
            <a:endParaRPr sz="1600">
              <a:solidFill>
                <a:srgbClr val="000000"/>
              </a:solidFill>
            </a:endParaRPr>
          </a:p>
          <a:p>
            <a:pPr indent="-330200" lvl="0" marL="457200" rtl="0" algn="l">
              <a:spcBef>
                <a:spcPts val="0"/>
              </a:spcBef>
              <a:spcAft>
                <a:spcPts val="0"/>
              </a:spcAft>
              <a:buClr>
                <a:srgbClr val="000000"/>
              </a:buClr>
              <a:buSzPts val="1600"/>
              <a:buFont typeface="Arial"/>
              <a:buChar char="-"/>
            </a:pPr>
            <a:r>
              <a:rPr lang="ar" sz="1600">
                <a:solidFill>
                  <a:srgbClr val="000000"/>
                </a:solidFill>
              </a:rPr>
              <a:t>Determine the location of diseases and the rate of occurrence in the lung.</a:t>
            </a:r>
            <a:endParaRPr sz="1600">
              <a:solidFill>
                <a:srgbClr val="000000"/>
              </a:solidFill>
              <a:latin typeface="Arial"/>
              <a:ea typeface="Arial"/>
              <a:cs typeface="Arial"/>
              <a:sym typeface="Arial"/>
            </a:endParaRPr>
          </a:p>
        </p:txBody>
      </p:sp>
      <p:sp>
        <p:nvSpPr>
          <p:cNvPr id="105" name="Google Shape;105;p18"/>
          <p:cNvSpPr txBox="1"/>
          <p:nvPr/>
        </p:nvSpPr>
        <p:spPr>
          <a:xfrm>
            <a:off x="0" y="4781000"/>
            <a:ext cx="2457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5</a:t>
            </a:r>
            <a:endParaRPr b="1" sz="1800">
              <a:latin typeface="Lato"/>
              <a:ea typeface="Lato"/>
              <a:cs typeface="Lato"/>
              <a:sym typeface="Lato"/>
            </a:endParaRPr>
          </a:p>
        </p:txBody>
      </p:sp>
      <p:pic>
        <p:nvPicPr>
          <p:cNvPr id="106" name="Google Shape;106;p18"/>
          <p:cNvPicPr preferRelativeResize="0"/>
          <p:nvPr/>
        </p:nvPicPr>
        <p:blipFill>
          <a:blip r:embed="rId3">
            <a:alphaModFix/>
          </a:blip>
          <a:stretch>
            <a:fillRect/>
          </a:stretch>
        </p:blipFill>
        <p:spPr>
          <a:xfrm>
            <a:off x="2024575" y="2852175"/>
            <a:ext cx="5252926" cy="2099800"/>
          </a:xfrm>
          <a:prstGeom prst="rect">
            <a:avLst/>
          </a:prstGeom>
          <a:noFill/>
          <a:ln>
            <a:noFill/>
          </a:ln>
        </p:spPr>
      </p:pic>
      <p:sp>
        <p:nvSpPr>
          <p:cNvPr id="107" name="Google Shape;107;p18"/>
          <p:cNvSpPr txBox="1"/>
          <p:nvPr/>
        </p:nvSpPr>
        <p:spPr>
          <a:xfrm>
            <a:off x="2380225" y="4842500"/>
            <a:ext cx="4773300" cy="2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ar" sz="800" u="sng">
                <a:solidFill>
                  <a:schemeClr val="hlink"/>
                </a:solidFill>
                <a:hlinkClick r:id="rId4"/>
              </a:rPr>
              <a:t>https://www.linkedin.com/groups/13845976/</a:t>
            </a:r>
            <a:r>
              <a:rPr lang="ar" sz="800"/>
              <a:t> [</a:t>
            </a:r>
            <a:r>
              <a:rPr b="1" lang="ar" sz="800">
                <a:solidFill>
                  <a:schemeClr val="dk1"/>
                </a:solidFill>
              </a:rPr>
              <a:t>Datathon DATACARE-COVID19</a:t>
            </a:r>
            <a:r>
              <a:rPr lang="ar" sz="800"/>
              <a:t>]</a:t>
            </a:r>
            <a:endParaRPr sz="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t>Dataset:</a:t>
            </a:r>
            <a:endParaRPr/>
          </a:p>
        </p:txBody>
      </p:sp>
      <p:sp>
        <p:nvSpPr>
          <p:cNvPr id="113" name="Google Shape;113;p19"/>
          <p:cNvSpPr txBox="1"/>
          <p:nvPr>
            <p:ph idx="1" type="body"/>
          </p:nvPr>
        </p:nvSpPr>
        <p:spPr>
          <a:xfrm>
            <a:off x="729300" y="1156175"/>
            <a:ext cx="3744000" cy="374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ar">
                <a:solidFill>
                  <a:srgbClr val="000000"/>
                </a:solidFill>
                <a:latin typeface="Times New Roman"/>
                <a:ea typeface="Times New Roman"/>
                <a:cs typeface="Times New Roman"/>
                <a:sym typeface="Times New Roman"/>
              </a:rPr>
              <a:t>20 lung CT scans from for Lung.</a:t>
            </a:r>
            <a:br>
              <a:rPr lang="ar">
                <a:solidFill>
                  <a:srgbClr val="000000"/>
                </a:solidFill>
                <a:latin typeface="Times New Roman"/>
                <a:ea typeface="Times New Roman"/>
                <a:cs typeface="Times New Roman"/>
                <a:sym typeface="Times New Roman"/>
              </a:rPr>
            </a:b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ar">
                <a:solidFill>
                  <a:srgbClr val="000000"/>
                </a:solidFill>
                <a:latin typeface="Times New Roman"/>
                <a:ea typeface="Times New Roman"/>
                <a:cs typeface="Times New Roman"/>
                <a:sym typeface="Times New Roman"/>
              </a:rPr>
              <a:t>Annotations to:</a:t>
            </a:r>
            <a:br>
              <a:rPr lang="ar">
                <a:solidFill>
                  <a:srgbClr val="000000"/>
                </a:solidFill>
                <a:latin typeface="Times New Roman"/>
                <a:ea typeface="Times New Roman"/>
                <a:cs typeface="Times New Roman"/>
                <a:sym typeface="Times New Roman"/>
              </a:rPr>
            </a:br>
            <a:r>
              <a:rPr lang="ar">
                <a:solidFill>
                  <a:srgbClr val="000000"/>
                </a:solidFill>
                <a:latin typeface="Times New Roman"/>
                <a:ea typeface="Times New Roman"/>
                <a:cs typeface="Times New Roman"/>
                <a:sym typeface="Times New Roman"/>
              </a:rPr>
              <a:t>1- left lung.</a:t>
            </a:r>
            <a:br>
              <a:rPr lang="ar">
                <a:solidFill>
                  <a:srgbClr val="000000"/>
                </a:solidFill>
                <a:latin typeface="Times New Roman"/>
                <a:ea typeface="Times New Roman"/>
                <a:cs typeface="Times New Roman"/>
                <a:sym typeface="Times New Roman"/>
              </a:rPr>
            </a:br>
            <a:r>
              <a:rPr lang="ar">
                <a:solidFill>
                  <a:srgbClr val="000000"/>
                </a:solidFill>
                <a:latin typeface="Times New Roman"/>
                <a:ea typeface="Times New Roman"/>
                <a:cs typeface="Times New Roman"/>
                <a:sym typeface="Times New Roman"/>
              </a:rPr>
              <a:t>2- right lung. </a:t>
            </a:r>
            <a:br>
              <a:rPr lang="ar">
                <a:solidFill>
                  <a:srgbClr val="000000"/>
                </a:solidFill>
                <a:latin typeface="Times New Roman"/>
                <a:ea typeface="Times New Roman"/>
                <a:cs typeface="Times New Roman"/>
                <a:sym typeface="Times New Roman"/>
              </a:rPr>
            </a:br>
            <a:r>
              <a:rPr lang="ar">
                <a:solidFill>
                  <a:srgbClr val="000000"/>
                </a:solidFill>
                <a:latin typeface="Times New Roman"/>
                <a:ea typeface="Times New Roman"/>
                <a:cs typeface="Times New Roman"/>
                <a:sym typeface="Times New Roman"/>
              </a:rPr>
              <a:t>3- infections. </a:t>
            </a:r>
            <a:endParaRPr>
              <a:solidFill>
                <a:srgbClr val="000000"/>
              </a:solidFill>
              <a:latin typeface="Times New Roman"/>
              <a:ea typeface="Times New Roman"/>
              <a:cs typeface="Times New Roman"/>
              <a:sym typeface="Times New Roman"/>
            </a:endParaRPr>
          </a:p>
        </p:txBody>
      </p:sp>
      <p:sp>
        <p:nvSpPr>
          <p:cNvPr id="114" name="Google Shape;114;p19"/>
          <p:cNvSpPr txBox="1"/>
          <p:nvPr/>
        </p:nvSpPr>
        <p:spPr>
          <a:xfrm>
            <a:off x="0" y="4682975"/>
            <a:ext cx="5472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6</a:t>
            </a:r>
            <a:endParaRPr b="1" sz="1800">
              <a:latin typeface="Lato"/>
              <a:ea typeface="Lato"/>
              <a:cs typeface="Lato"/>
              <a:sym typeface="Lato"/>
            </a:endParaRPr>
          </a:p>
        </p:txBody>
      </p:sp>
      <p:pic>
        <p:nvPicPr>
          <p:cNvPr id="115" name="Google Shape;115;p19"/>
          <p:cNvPicPr preferRelativeResize="0"/>
          <p:nvPr/>
        </p:nvPicPr>
        <p:blipFill>
          <a:blip r:embed="rId3">
            <a:alphaModFix/>
          </a:blip>
          <a:stretch>
            <a:fillRect/>
          </a:stretch>
        </p:blipFill>
        <p:spPr>
          <a:xfrm>
            <a:off x="4394375" y="2779738"/>
            <a:ext cx="4705350" cy="2333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0"/>
          <p:cNvSpPr txBox="1"/>
          <p:nvPr/>
        </p:nvSpPr>
        <p:spPr>
          <a:xfrm>
            <a:off x="0" y="4663200"/>
            <a:ext cx="5625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7</a:t>
            </a:r>
            <a:endParaRPr b="1" sz="1800">
              <a:latin typeface="Lato"/>
              <a:ea typeface="Lato"/>
              <a:cs typeface="Lato"/>
              <a:sym typeface="Lato"/>
            </a:endParaRPr>
          </a:p>
        </p:txBody>
      </p:sp>
      <p:sp>
        <p:nvSpPr>
          <p:cNvPr id="121" name="Google Shape;121;p20"/>
          <p:cNvSpPr txBox="1"/>
          <p:nvPr/>
        </p:nvSpPr>
        <p:spPr>
          <a:xfrm>
            <a:off x="562500" y="195850"/>
            <a:ext cx="33078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2600">
                <a:latin typeface="Raleway"/>
                <a:ea typeface="Raleway"/>
                <a:cs typeface="Raleway"/>
                <a:sym typeface="Raleway"/>
              </a:rPr>
              <a:t>Sample of Dataset :</a:t>
            </a:r>
            <a:endParaRPr>
              <a:latin typeface="Lato"/>
              <a:ea typeface="Lato"/>
              <a:cs typeface="Lato"/>
              <a:sym typeface="Lato"/>
            </a:endParaRPr>
          </a:p>
        </p:txBody>
      </p:sp>
      <p:pic>
        <p:nvPicPr>
          <p:cNvPr id="122" name="Google Shape;122;p20"/>
          <p:cNvPicPr preferRelativeResize="0"/>
          <p:nvPr/>
        </p:nvPicPr>
        <p:blipFill>
          <a:blip r:embed="rId3">
            <a:alphaModFix/>
          </a:blip>
          <a:stretch>
            <a:fillRect/>
          </a:stretch>
        </p:blipFill>
        <p:spPr>
          <a:xfrm>
            <a:off x="1928800" y="818925"/>
            <a:ext cx="6347300" cy="403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r">
                <a:solidFill>
                  <a:srgbClr val="000000"/>
                </a:solidFill>
              </a:rPr>
              <a:t>Solution</a:t>
            </a:r>
            <a:endParaRPr>
              <a:solidFill>
                <a:srgbClr val="000000"/>
              </a:solidFill>
            </a:endParaRPr>
          </a:p>
        </p:txBody>
      </p:sp>
      <p:sp>
        <p:nvSpPr>
          <p:cNvPr id="128" name="Google Shape;128;p21"/>
          <p:cNvSpPr txBox="1"/>
          <p:nvPr>
            <p:ph idx="1" type="body"/>
          </p:nvPr>
        </p:nvSpPr>
        <p:spPr>
          <a:xfrm>
            <a:off x="729450" y="1149350"/>
            <a:ext cx="8189700" cy="58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ar" sz="1800">
                <a:solidFill>
                  <a:srgbClr val="000000"/>
                </a:solidFill>
                <a:latin typeface="Arial"/>
                <a:ea typeface="Arial"/>
                <a:cs typeface="Arial"/>
                <a:sym typeface="Arial"/>
              </a:rPr>
              <a:t>There are several techniques used in the left ventricle segmentation.</a:t>
            </a:r>
            <a:br>
              <a:rPr lang="ar" sz="1800">
                <a:solidFill>
                  <a:srgbClr val="000000"/>
                </a:solidFill>
                <a:latin typeface="Arial"/>
                <a:ea typeface="Arial"/>
                <a:cs typeface="Arial"/>
                <a:sym typeface="Arial"/>
              </a:rPr>
            </a:br>
            <a:r>
              <a:rPr lang="ar"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p:txBody>
      </p:sp>
      <p:sp>
        <p:nvSpPr>
          <p:cNvPr id="129" name="Google Shape;129;p21"/>
          <p:cNvSpPr txBox="1"/>
          <p:nvPr/>
        </p:nvSpPr>
        <p:spPr>
          <a:xfrm>
            <a:off x="0" y="4781000"/>
            <a:ext cx="2457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1800">
                <a:latin typeface="Lato"/>
                <a:ea typeface="Lato"/>
                <a:cs typeface="Lato"/>
                <a:sym typeface="Lato"/>
              </a:rPr>
              <a:t>8</a:t>
            </a:r>
            <a:endParaRPr b="1" sz="1800">
              <a:latin typeface="Lato"/>
              <a:ea typeface="Lato"/>
              <a:cs typeface="Lato"/>
              <a:sym typeface="Lato"/>
            </a:endParaRPr>
          </a:p>
        </p:txBody>
      </p:sp>
      <p:graphicFrame>
        <p:nvGraphicFramePr>
          <p:cNvPr id="130" name="Google Shape;130;p21"/>
          <p:cNvGraphicFramePr/>
          <p:nvPr/>
        </p:nvGraphicFramePr>
        <p:xfrm>
          <a:off x="1204800" y="1805700"/>
          <a:ext cx="3000000" cy="3000000"/>
        </p:xfrm>
        <a:graphic>
          <a:graphicData uri="http://schemas.openxmlformats.org/drawingml/2006/table">
            <a:tbl>
              <a:tblPr>
                <a:noFill/>
                <a:tableStyleId>{5D35B35B-00C1-4336-9DC4-183DD593385D}</a:tableStyleId>
              </a:tblPr>
              <a:tblGrid>
                <a:gridCol w="3619500"/>
                <a:gridCol w="3619500"/>
              </a:tblGrid>
              <a:tr h="381000">
                <a:tc>
                  <a:txBody>
                    <a:bodyPr/>
                    <a:lstStyle/>
                    <a:p>
                      <a:pPr indent="0" lvl="0" marL="0" rtl="0" algn="ctr">
                        <a:spcBef>
                          <a:spcPts val="0"/>
                        </a:spcBef>
                        <a:spcAft>
                          <a:spcPts val="0"/>
                        </a:spcAft>
                        <a:buNone/>
                      </a:pPr>
                      <a:r>
                        <a:rPr lang="ar" sz="1800"/>
                        <a:t>Techniques</a:t>
                      </a:r>
                      <a:endParaRPr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ar" sz="1800"/>
                        <a:t>Methods</a:t>
                      </a:r>
                      <a:endParaRPr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7B7B7"/>
                    </a:solidFill>
                  </a:tcPr>
                </a:tc>
              </a:tr>
              <a:tr h="381000">
                <a:tc>
                  <a:txBody>
                    <a:bodyPr/>
                    <a:lstStyle/>
                    <a:p>
                      <a:pPr indent="0" lvl="0" marL="0" rtl="0" algn="ctr">
                        <a:spcBef>
                          <a:spcPts val="0"/>
                        </a:spcBef>
                        <a:spcAft>
                          <a:spcPts val="0"/>
                        </a:spcAft>
                        <a:buNone/>
                      </a:pPr>
                      <a:r>
                        <a:rPr lang="ar" sz="1800"/>
                        <a:t>Image based methods</a:t>
                      </a:r>
                      <a:endParaRPr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ar" sz="1800"/>
                        <a:t>Thresholding , Region growing</a:t>
                      </a:r>
                      <a:endParaRPr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ar" sz="1800"/>
                        <a:t>Pixel Classification methods</a:t>
                      </a:r>
                      <a:endParaRPr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ar" sz="1800"/>
                        <a:t>Clustering, Classification</a:t>
                      </a:r>
                      <a:endParaRPr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ar" sz="1800"/>
                        <a:t>Deformable models</a:t>
                      </a:r>
                      <a:endParaRPr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ar" sz="1800"/>
                        <a:t>Active contour model </a:t>
                      </a:r>
                      <a:endParaRPr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ar" sz="1800"/>
                        <a:t>model based methods</a:t>
                      </a:r>
                      <a:endParaRPr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ar" sz="1800"/>
                        <a:t>Active shape model [ASM],</a:t>
                      </a:r>
                      <a:br>
                        <a:rPr lang="ar" sz="1800"/>
                      </a:br>
                      <a:r>
                        <a:rPr lang="ar" sz="1800"/>
                        <a:t>Active appearance model [AAM]</a:t>
                      </a:r>
                      <a:endParaRPr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